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4" r:id="rId3"/>
    <p:sldMasterId id="2147483687" r:id="rId4"/>
    <p:sldMasterId id="2147483699" r:id="rId5"/>
    <p:sldMasterId id="2147483712" r:id="rId6"/>
    <p:sldMasterId id="2147483725" r:id="rId7"/>
    <p:sldMasterId id="2147483737" r:id="rId8"/>
  </p:sldMasterIdLst>
  <p:notesMasterIdLst>
    <p:notesMasterId r:id="rId49"/>
  </p:notesMasterIdLst>
  <p:sldIdLst>
    <p:sldId id="292" r:id="rId9"/>
    <p:sldId id="291" r:id="rId10"/>
    <p:sldId id="269" r:id="rId11"/>
    <p:sldId id="280" r:id="rId12"/>
    <p:sldId id="276" r:id="rId13"/>
    <p:sldId id="279" r:id="rId14"/>
    <p:sldId id="286" r:id="rId15"/>
    <p:sldId id="277" r:id="rId16"/>
    <p:sldId id="283" r:id="rId17"/>
    <p:sldId id="289" r:id="rId18"/>
    <p:sldId id="275" r:id="rId19"/>
    <p:sldId id="287" r:id="rId20"/>
    <p:sldId id="290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448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33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450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9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94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noProof="0" smtClean="0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44812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6E334E-B58F-4096-A15C-8FDD72691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D9B920-617B-49D7-8672-45E4CBF5F40A}" type="slidenum">
              <a:rPr lang="en-GB"/>
              <a:pPr/>
              <a:t>24</a:t>
            </a:fld>
            <a:endParaRPr lang="en-GB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589F53-C1F0-4CFE-8F54-1FAFF8FF8769}" type="slidenum">
              <a:rPr lang="en-GB"/>
              <a:pPr/>
              <a:t>25</a:t>
            </a:fld>
            <a:endParaRPr lang="en-GB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9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70929F-AF3A-4258-A200-40C3F7472457}" type="slidenum">
              <a:rPr lang="en-GB"/>
              <a:pPr/>
              <a:t>26</a:t>
            </a:fld>
            <a:endParaRPr lang="en-GB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CD8D98-BEA2-446B-B262-26130D66C176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560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03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1000" cy="4024313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61B0DF-5AD3-46B7-A72E-6D99F31D0908}" type="slidenum">
              <a:rPr lang="en-GB"/>
              <a:pPr/>
              <a:t>28</a:t>
            </a:fld>
            <a:endParaRPr lang="en-GB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5E74A9-5EC1-408B-BC30-7DC6BDA0681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818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/>
          </a:p>
        </p:txBody>
      </p:sp>
      <p:sp>
        <p:nvSpPr>
          <p:cNvPr id="317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FFB4AD-0F25-410C-B199-C93427C0404A}" type="slidenum">
              <a:rPr lang="en-GB"/>
              <a:pPr/>
              <a:t>30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30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C877E8-22D9-48E7-9EDA-FB166578A88F}" type="slidenum">
              <a:rPr lang="en-GB">
                <a:solidFill>
                  <a:prstClr val="white"/>
                </a:solidFill>
              </a:rPr>
              <a:pPr/>
              <a:t>32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3EB532-AD2E-4679-8222-D8E75AE5C775}" type="slidenum">
              <a:rPr lang="en-GB" smtClean="0">
                <a:solidFill>
                  <a:prstClr val="white"/>
                </a:solidFill>
              </a:rPr>
              <a:pPr/>
              <a:t>33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276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73708B-63AF-4763-A2AA-B6D98536E048}" type="slidenum">
              <a:rPr lang="en-GB" smtClean="0">
                <a:solidFill>
                  <a:prstClr val="white"/>
                </a:solidFill>
              </a:rPr>
              <a:pPr/>
              <a:t>34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297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DD9959-211C-4C95-9E78-F23EB7D2AA74}" type="slidenum">
              <a:rPr lang="en-GB">
                <a:solidFill>
                  <a:prstClr val="white"/>
                </a:solidFill>
              </a:rPr>
              <a:pPr/>
              <a:t>15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83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1CED35-DDC2-4C27-8980-37EB68B2671D}" type="slidenum">
              <a:rPr lang="en-GB">
                <a:solidFill>
                  <a:prstClr val="white"/>
                </a:solidFill>
              </a:rPr>
              <a:pPr/>
              <a:t>35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CD8D98-BEA2-446B-B262-26130D66C176}" type="slidenum">
              <a:rPr lang="en-GB" smtClean="0">
                <a:solidFill>
                  <a:prstClr val="white"/>
                </a:solidFill>
              </a:rPr>
              <a:pPr/>
              <a:t>36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03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1000" cy="4024313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EC1AD9-288C-4955-8604-57AD990DBBA7}" type="slidenum">
              <a:rPr lang="en-GB">
                <a:solidFill>
                  <a:prstClr val="white"/>
                </a:solidFill>
              </a:rPr>
              <a:pPr/>
              <a:t>37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5E74A9-5EC1-408B-BC30-7DC6BDA06811}" type="slidenum">
              <a:rPr lang="en-GB" smtClean="0">
                <a:solidFill>
                  <a:prstClr val="white"/>
                </a:solidFill>
              </a:rPr>
              <a:pPr/>
              <a:t>38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818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317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320082-9594-4589-B35F-0C7D9F8081D7}" type="slidenum">
              <a:rPr lang="en-GB" smtClean="0">
                <a:solidFill>
                  <a:prstClr val="white"/>
                </a:solidFill>
              </a:rPr>
              <a:pPr/>
              <a:t>39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337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A5A66F-30DF-4AAB-9422-0A656EE73F42}" type="slidenum">
              <a:rPr lang="en-GB">
                <a:solidFill>
                  <a:prstClr val="white"/>
                </a:solidFill>
              </a:rPr>
              <a:pPr/>
              <a:t>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9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83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1C7A2F-B541-4FC9-9C34-2C92040CE451}" type="slidenum">
              <a:rPr lang="en-GB">
                <a:solidFill>
                  <a:prstClr val="white"/>
                </a:solidFill>
              </a:rPr>
              <a:pPr/>
              <a:t>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83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CD8D98-BEA2-446B-B262-26130D66C176}" type="slidenum">
              <a:rPr lang="en-GB" smtClean="0">
                <a:solidFill>
                  <a:prstClr val="white"/>
                </a:solidFill>
              </a:rPr>
              <a:pPr/>
              <a:t>18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03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1000" cy="4024313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3EB532-AD2E-4679-8222-D8E75AE5C775}" type="slidenum">
              <a:rPr lang="en-GB" smtClean="0">
                <a:solidFill>
                  <a:prstClr val="white"/>
                </a:solidFill>
              </a:rPr>
              <a:pPr/>
              <a:t>19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276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73708B-63AF-4763-A2AA-B6D98536E048}" type="slidenum">
              <a:rPr lang="en-GB" smtClean="0">
                <a:solidFill>
                  <a:prstClr val="white"/>
                </a:solidFill>
              </a:rPr>
              <a:pPr/>
              <a:t>20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561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297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5E74A9-5EC1-408B-BC30-7DC6BDA06811}" type="slidenum">
              <a:rPr lang="en-GB" smtClean="0">
                <a:solidFill>
                  <a:prstClr val="white"/>
                </a:solidFill>
              </a:rPr>
              <a:pPr/>
              <a:t>21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48188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317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320082-9594-4589-B35F-0C7D9F8081D7}" type="slidenum">
              <a:rPr lang="en-GB" smtClean="0">
                <a:solidFill>
                  <a:prstClr val="white"/>
                </a:solidFill>
              </a:rPr>
              <a:pPr/>
              <a:t>22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337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114800"/>
          </a:xfrm>
          <a:noFill/>
          <a:ln/>
        </p:spPr>
        <p:txBody>
          <a:bodyPr wrap="none" anchor="ctr"/>
          <a:lstStyle/>
          <a:p>
            <a:endParaRPr lang="sk-S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CFB0-7B1B-4F3A-930D-113E7D289B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96ED-0EAB-437A-96C1-EF1225920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10350" y="-98425"/>
            <a:ext cx="2049463" cy="6440488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00750" cy="6440488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ACD7-DEEA-486A-9C46-8D9DA4BD3F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87F826-0851-4A3F-B89D-71E091189120}" type="datetime1">
              <a:rPr lang="sk-SK"/>
              <a:pPr/>
              <a:t>10.1.2012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/>
              <a:t>-1-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F31D-3368-47D1-8738-997CFFE172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8DD1F-95E3-4EAC-A1A0-09CE79E4174A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29D6-346F-4330-87F5-EC9882084C4B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56F7-BAD8-43A6-908B-2403D9CA4589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BE60-986B-4C8A-85A2-93DF2908D196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BCA0-347F-4206-9646-33617AADFEE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4D47-7AD5-48E9-8D60-45973B1C6315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25CA-AAB4-4A0D-BB74-BE73994351B3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2F02A-C76A-4A64-AF38-F16BA17AF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C8F1-23FC-442F-849D-E5575DB0F90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C63F-DB8C-42B0-A309-DCA201EE069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CD9E-3ED2-4535-9741-1FC9B8729AAD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FA18-3ACE-4EAF-A3B6-3D3D35ECF532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71E-9E12-4AD4-9242-06B4BA0A0EF0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8DD1F-95E3-4EAC-A1A0-09CE79E4174A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29D6-346F-4330-87F5-EC9882084C4B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56F7-BAD8-43A6-908B-2403D9CA4589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BE60-986B-4C8A-85A2-93DF2908D196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BCA0-347F-4206-9646-33617AADFEE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9473-3291-468D-B185-F9E0D656DE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4D47-7AD5-48E9-8D60-45973B1C6315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25CA-AAB4-4A0D-BB74-BE73994351B3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C8F1-23FC-442F-849D-E5575DB0F90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C63F-DB8C-42B0-A309-DCA201EE069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CD9E-3ED2-4535-9741-1FC9B8729AAD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FA18-3ACE-4EAF-A3B6-3D3D35ECF532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71E-9E12-4AD4-9242-06B4BA0A0EF0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7DF4E3-B75C-44F9-9899-D72CD449BB0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B935F7-C454-49EB-8BE0-75AA8A8894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E60872-212A-447C-BC12-EC97BB1E29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741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5900" cy="4741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9E2B-FF28-46FD-A151-012DE711F9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7963" cy="523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4019550" cy="523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BD40E-6AB5-4283-B66F-461314F15B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8B06-748C-450B-B035-000D58D934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8F5D8C-E23F-4AD9-9519-646708E6B2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FAA0BC-4122-47C2-A013-A5126CE0C1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FC8BFE-215D-4EFD-ABC9-A5309813F4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B73E47-E7B4-427D-8BA9-F2C56E843D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8BA132-2705-41E7-BB60-AAC90BCE92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00825" y="-211138"/>
            <a:ext cx="2046288" cy="7048501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-211138"/>
            <a:ext cx="5991225" cy="704850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C3402B-8EB3-42DE-A82B-18F97B38C4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8DD1F-95E3-4EAC-A1A0-09CE79E4174A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29D6-346F-4330-87F5-EC9882084C4B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061A4-B465-458C-83ED-AA9E40E5C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56F7-BAD8-43A6-908B-2403D9CA4589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BE60-986B-4C8A-85A2-93DF2908D196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BCA0-347F-4206-9646-33617AADFEE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4D47-7AD5-48E9-8D60-45973B1C6315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25CA-AAB4-4A0D-BB74-BE73994351B3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C8F1-23FC-442F-849D-E5575DB0F90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C63F-DB8C-42B0-A309-DCA201EE069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CD9E-3ED2-4535-9741-1FC9B8729AAD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FA18-3ACE-4EAF-A3B6-3D3D35ECF532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71E-9E12-4AD4-9242-06B4BA0A0EF0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581A-B49F-4D34-9E34-5AB8F8DFA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8DD1F-95E3-4EAC-A1A0-09CE79E4174A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29D6-346F-4330-87F5-EC9882084C4B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56F7-BAD8-43A6-908B-2403D9CA4589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BE60-986B-4C8A-85A2-93DF2908D196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BCA0-347F-4206-9646-33617AADFEE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4D47-7AD5-48E9-8D60-45973B1C6315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25CA-AAB4-4A0D-BB74-BE73994351B3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C8F1-23FC-442F-849D-E5575DB0F90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C63F-DB8C-42B0-A309-DCA201EE0694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CD9E-3ED2-4535-9741-1FC9B8729AAD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20F8-2BFB-47AE-A697-7B9AA3CD1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FA18-3ACE-4EAF-A3B6-3D3D35ECF532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71E-9E12-4AD4-9242-06B4BA0A0EF0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E2F843-B91F-4512-AA1D-EAC6CB48A1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F00F8C-8CBB-4D2A-AB9B-C83449875A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110774-9AF4-40FA-A66A-74F43EB2A5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7488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37088" y="1600200"/>
            <a:ext cx="4027487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D7E015-9116-4C7E-803D-460697DA53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5C435E-3F65-4A2D-92AB-8125830175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E05E6A-90EF-46B7-9A64-81D33C52F0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8EF96C-2791-4307-82E4-53D8D9585F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FF06B0-8D66-4C4D-A4B5-A1F40CBCEB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8853-BD8F-4463-B156-4B601282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68A7B6-1E72-44DE-BB6F-41DD3F1A36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C4301C-C159-41D5-B508-56FCAE634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13525" y="-55563"/>
            <a:ext cx="2051050" cy="6210301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-55563"/>
            <a:ext cx="6003925" cy="621030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43A934-9F51-40DB-90F8-D657C1508A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C133-743E-4A8D-88A4-240C70CC2A3F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8DD2-AE1B-47EA-8389-1EFAF14C3146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256B-1B3F-42C8-B29E-46709AE16098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43C33-209B-44F1-AE47-07527405EFA8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DE54-8079-476D-83C9-EC3C6087EC15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202B-EC42-4325-BDDB-F0B3713232A5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B2C6-46F3-46E7-B133-B49D1769D4A7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4B68-7E88-4CD6-B88A-314D80719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E3B9-D36A-42B5-A8F7-65169F054935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C597-E9C8-488A-A7A8-D890B84CE5FA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C6A1-210E-49BE-8172-B4E5478C145B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0769-5DAA-4804-9F4E-D49133C1CAA2}" type="slidenum">
              <a:rPr lang="sk-S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98425"/>
            <a:ext cx="8202613" cy="186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Kliknúť na editáciu formátu textu titulku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2613" cy="4741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Kliknúť na editáciu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Tretia úroveňˆ</a:t>
            </a:r>
          </a:p>
          <a:p>
            <a:pPr lvl="3"/>
            <a:r>
              <a:rPr lang="en-GB" smtClean="0"/>
              <a:t>Štvrtá úroveň osnovy</a:t>
            </a:r>
          </a:p>
          <a:p>
            <a:pPr lvl="4"/>
            <a:r>
              <a:rPr lang="en-GB" smtClean="0"/>
              <a:t>Piata úroveň osnovy</a:t>
            </a:r>
          </a:p>
          <a:p>
            <a:pPr lvl="4"/>
            <a:r>
              <a:rPr lang="en-GB" smtClean="0"/>
              <a:t>Šiesta úroveň</a:t>
            </a:r>
          </a:p>
          <a:p>
            <a:pPr lvl="4"/>
            <a:r>
              <a:rPr lang="en-GB" smtClean="0"/>
              <a:t>Siedma úroveň</a:t>
            </a:r>
          </a:p>
          <a:p>
            <a:pPr lvl="4"/>
            <a:r>
              <a:rPr lang="en-GB" smtClean="0"/>
              <a:t>ôsma úroveň textu</a:t>
            </a:r>
          </a:p>
          <a:p>
            <a:pPr lvl="4"/>
            <a:r>
              <a:rPr lang="en-GB" smtClean="0"/>
              <a:t>Deviata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6613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6613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6613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buSzPct val="100000"/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ABB46BB-EAB1-454B-8B5B-5C4608424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4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457200"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914400"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1371600"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1828800" algn="ctr" defTabSz="449263" rtl="0" eaLnBrk="0" fontAlgn="base" hangingPunct="0">
        <a:lnSpc>
          <a:spcPct val="13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15913" indent="-315913" algn="l" defTabSz="449263" rtl="0" eaLnBrk="0" fontAlgn="base" hangingPunct="0">
        <a:lnSpc>
          <a:spcPct val="134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15963" indent="-258763" algn="l" defTabSz="449263" rtl="0" eaLnBrk="0" fontAlgn="base" hangingPunct="0">
        <a:lnSpc>
          <a:spcPct val="134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13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3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8A2FBC9D-E2D3-483D-A162-0728DBEABB25}" type="slidenum">
              <a:rPr lang="sk-SK">
                <a:solidFill>
                  <a:srgbClr val="000000"/>
                </a:solidFill>
                <a:cs typeface="+mn-cs"/>
              </a:rPr>
              <a:pPr defTabSz="914400">
                <a:defRPr/>
              </a:pPr>
              <a:t>‹#›</a:t>
            </a:fld>
            <a:endParaRPr lang="sk-SK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8A2FBC9D-E2D3-483D-A162-0728DBEABB25}" type="slidenum">
              <a:rPr lang="sk-SK">
                <a:solidFill>
                  <a:srgbClr val="000000"/>
                </a:solidFill>
                <a:cs typeface="+mn-cs"/>
              </a:rPr>
              <a:pPr defTabSz="914400">
                <a:defRPr/>
              </a:pPr>
              <a:t>‹#›</a:t>
            </a:fld>
            <a:endParaRPr lang="sk-SK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11138"/>
            <a:ext cx="8189913" cy="2076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Kliknúť na editáciu formátu textu titulku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9913" cy="523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Kliknúť na editáciu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Tretia úroveňˆ</a:t>
            </a:r>
          </a:p>
          <a:p>
            <a:pPr lvl="3"/>
            <a:r>
              <a:rPr lang="en-GB" smtClean="0"/>
              <a:t>Štvrtá úroveň osnovy</a:t>
            </a:r>
          </a:p>
          <a:p>
            <a:pPr lvl="4"/>
            <a:r>
              <a:rPr lang="en-GB" smtClean="0"/>
              <a:t>Piata úroveň osnovy</a:t>
            </a:r>
          </a:p>
          <a:p>
            <a:pPr lvl="4"/>
            <a:r>
              <a:rPr lang="en-GB" smtClean="0"/>
              <a:t>Šiesta úroveň</a:t>
            </a:r>
          </a:p>
          <a:p>
            <a:pPr lvl="4"/>
            <a:r>
              <a:rPr lang="en-GB" smtClean="0"/>
              <a:t>Siedma úroveň</a:t>
            </a:r>
          </a:p>
          <a:p>
            <a:pPr lvl="4"/>
            <a:r>
              <a:rPr lang="en-GB" smtClean="0"/>
              <a:t>ôsma úroveň textu</a:t>
            </a:r>
          </a:p>
          <a:p>
            <a:pPr lvl="4"/>
            <a:r>
              <a:rPr lang="en-GB" smtClean="0"/>
              <a:t>Deviata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09391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buSzPct val="100000"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9391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buSzPct val="100000"/>
            </a:pPr>
            <a:fld id="{5B197E46-98E5-481D-A427-1921831DFC3C}" type="slidenum">
              <a:rPr lang="en-GB"/>
              <a:pPr>
                <a:buSzPct val="100000"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457200"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914400"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1371600"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1828800" algn="ctr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03213" indent="-303213" algn="l" defTabSz="449263" rtl="0" eaLnBrk="0" fontAlgn="base" hangingPunct="0">
        <a:lnSpc>
          <a:spcPct val="15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03263" indent="-246063" algn="l" defTabSz="449263" rtl="0" eaLnBrk="0" fontAlgn="base" hangingPunct="0">
        <a:lnSpc>
          <a:spcPct val="15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8A2FBC9D-E2D3-483D-A162-0728DBEABB25}" type="slidenum">
              <a:rPr lang="sk-SK">
                <a:solidFill>
                  <a:srgbClr val="000000"/>
                </a:solidFill>
                <a:cs typeface="+mn-cs"/>
              </a:rPr>
              <a:pPr defTabSz="914400">
                <a:defRPr/>
              </a:pPr>
              <a:t>‹#›</a:t>
            </a:fld>
            <a:endParaRPr lang="sk-SK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8A2FBC9D-E2D3-483D-A162-0728DBEABB25}" type="slidenum">
              <a:rPr lang="sk-SK">
                <a:solidFill>
                  <a:srgbClr val="000000"/>
                </a:solidFill>
                <a:cs typeface="+mn-cs"/>
              </a:rPr>
              <a:pPr defTabSz="914400">
                <a:defRPr/>
              </a:pPr>
              <a:t>‹#›</a:t>
            </a:fld>
            <a:endParaRPr lang="sk-SK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55563"/>
            <a:ext cx="8207375" cy="178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Kliknúť na editáciu formátu textu titulku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7375" cy="455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Kliknúť na editáciu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Tretia úroveňˆ</a:t>
            </a:r>
          </a:p>
          <a:p>
            <a:pPr lvl="3"/>
            <a:r>
              <a:rPr lang="en-GB" smtClean="0"/>
              <a:t>Štvrtá úroveň osnovy</a:t>
            </a:r>
          </a:p>
          <a:p>
            <a:pPr lvl="4"/>
            <a:r>
              <a:rPr lang="en-GB" smtClean="0"/>
              <a:t>Piata úroveň osnovy</a:t>
            </a:r>
          </a:p>
          <a:p>
            <a:pPr lvl="4"/>
            <a:r>
              <a:rPr lang="en-GB" smtClean="0"/>
              <a:t>Šiesta úroveň</a:t>
            </a:r>
          </a:p>
          <a:p>
            <a:pPr lvl="4"/>
            <a:r>
              <a:rPr lang="en-GB" smtClean="0"/>
              <a:t>Siedma úroveň</a:t>
            </a:r>
          </a:p>
          <a:p>
            <a:pPr lvl="4"/>
            <a:r>
              <a:rPr lang="en-GB" smtClean="0"/>
              <a:t>ôsma úroveň textu</a:t>
            </a:r>
          </a:p>
          <a:p>
            <a:pPr lvl="4"/>
            <a:r>
              <a:rPr lang="en-GB" smtClean="0"/>
              <a:t>Deviata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buSzPct val="100000"/>
            </a:pPr>
            <a:endParaRPr lang="en-GB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buSzPct val="100000"/>
            </a:pPr>
            <a:fld id="{BC02A0FA-1C9C-4E70-B90E-F5D5681A18CA}" type="slidenum">
              <a:rPr lang="en-GB"/>
              <a:pPr>
                <a:buSzPct val="100000"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449263" rtl="0" eaLnBrk="0" fontAlgn="base" hangingPunct="0">
        <a:lnSpc>
          <a:spcPct val="12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2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lnSpc>
          <a:spcPct val="12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lnSpc>
          <a:spcPct val="12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lnSpc>
          <a:spcPct val="12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457200" algn="ctr" defTabSz="449263" rtl="0" eaLnBrk="0" fontAlgn="base" hangingPunct="0">
        <a:lnSpc>
          <a:spcPct val="12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914400" algn="ctr" defTabSz="449263" rtl="0" eaLnBrk="0" fontAlgn="base" hangingPunct="0">
        <a:lnSpc>
          <a:spcPct val="12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1371600" algn="ctr" defTabSz="449263" rtl="0" eaLnBrk="0" fontAlgn="base" hangingPunct="0">
        <a:lnSpc>
          <a:spcPct val="12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1828800" algn="ctr" defTabSz="449263" rtl="0" eaLnBrk="0" fontAlgn="base" hangingPunct="0">
        <a:lnSpc>
          <a:spcPct val="12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20675" indent="-320675" algn="l" defTabSz="449263" rtl="0" eaLnBrk="0" fontAlgn="base" hangingPunct="0">
        <a:lnSpc>
          <a:spcPct val="12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0725" indent="-263525" algn="l" defTabSz="449263" rtl="0" eaLnBrk="0" fontAlgn="base" hangingPunct="0">
        <a:lnSpc>
          <a:spcPct val="12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2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2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2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12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2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2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2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010DE6DD-CFEA-418A-9CA5-A3228DF9BC9C}" type="slidenum">
              <a:rPr lang="sk-SK">
                <a:solidFill>
                  <a:srgbClr val="000000"/>
                </a:solidFill>
                <a:cs typeface="+mn-cs"/>
              </a:rPr>
              <a:pPr defTabSz="914400">
                <a:defRPr/>
              </a:pPr>
              <a:t>‹#›</a:t>
            </a:fld>
            <a:endParaRPr lang="sk-SK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10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4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2.jpeg"/><Relationship Id="rId5" Type="http://schemas.openxmlformats.org/officeDocument/2006/relationships/image" Target="../media/image3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4.jpeg"/><Relationship Id="rId4" Type="http://schemas.openxmlformats.org/officeDocument/2006/relationships/image" Target="../media/image42.jpeg"/><Relationship Id="rId9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.jpe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.jpeg"/><Relationship Id="rId5" Type="http://schemas.openxmlformats.org/officeDocument/2006/relationships/image" Target="../media/image42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.jpe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.jpe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package" Target="../embeddings/Dokument_programu_Microsoft_Office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o_diplomat_1C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851920" y="6165304"/>
            <a:ext cx="1008111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000" b="1" dirty="0" smtClean="0">
                <a:solidFill>
                  <a:srgbClr val="000000"/>
                </a:solidFill>
              </a:rPr>
              <a:t>2012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Nadpis 5"/>
          <p:cNvSpPr txBox="1">
            <a:spLocks/>
          </p:cNvSpPr>
          <p:nvPr/>
        </p:nvSpPr>
        <p:spPr>
          <a:xfrm>
            <a:off x="395536" y="620688"/>
            <a:ext cx="6948264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buNone/>
              <a:tabLst/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Минимальные</a:t>
            </a: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максимальные</a:t>
            </a:r>
            <a:r>
              <a:rPr lang="ru-RU" sz="2000" b="1" kern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 позиции кресла</a:t>
            </a:r>
            <a:endParaRPr kumimoji="0" lang="sk-SK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339752" y="260648"/>
            <a:ext cx="439248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</a:t>
            </a:r>
            <a:r>
              <a:rPr lang="sk-SK" sz="2000" b="1" dirty="0" smtClean="0">
                <a:solidFill>
                  <a:srgbClr val="000000"/>
                </a:solidFill>
              </a:rPr>
              <a:t>ADEPT</a:t>
            </a:r>
            <a:r>
              <a:rPr lang="en-GB" sz="2000" b="1" dirty="0" smtClean="0">
                <a:solidFill>
                  <a:srgbClr val="000000"/>
                </a:solidFill>
              </a:rPr>
              <a:t> D</a:t>
            </a:r>
            <a:r>
              <a:rPr lang="sk-SK" sz="2000" b="1" dirty="0" smtClean="0">
                <a:solidFill>
                  <a:srgbClr val="000000"/>
                </a:solidFill>
              </a:rPr>
              <a:t>A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smtClean="0">
                <a:solidFill>
                  <a:srgbClr val="000000"/>
                </a:solidFill>
              </a:rPr>
              <a:t>370, DA380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214234" cy="541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8" descr="Výstavná doska DA370 biele pozadie.jpg"/>
          <p:cNvPicPr>
            <a:picLocks noChangeAspect="1"/>
          </p:cNvPicPr>
          <p:nvPr/>
        </p:nvPicPr>
        <p:blipFill>
          <a:blip r:embed="rId2" cstate="print"/>
          <a:srcRect l="3822" t="20248" r="10594" b="18254"/>
          <a:stretch>
            <a:fillRect/>
          </a:stretch>
        </p:blipFill>
        <p:spPr>
          <a:xfrm rot="157233">
            <a:off x="658527" y="787803"/>
            <a:ext cx="7433080" cy="5374396"/>
          </a:xfrm>
          <a:prstGeom prst="rect">
            <a:avLst/>
          </a:prstGeom>
        </p:spPr>
      </p:pic>
      <p:pic>
        <p:nvPicPr>
          <p:cNvPr id="6" name="Picture 3" descr="Cla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123729" y="260350"/>
            <a:ext cx="4896544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/>
                </a:solidFill>
              </a:rPr>
              <a:t>Выставочная плита ДА370, ДА380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114" name="Group 98"/>
          <p:cNvGraphicFramePr>
            <a:graphicFrameLocks noGrp="1"/>
          </p:cNvGraphicFramePr>
          <p:nvPr>
            <p:ph idx="1"/>
          </p:nvPr>
        </p:nvGraphicFramePr>
        <p:xfrm>
          <a:off x="2" y="1556792"/>
          <a:ext cx="9143998" cy="4302878"/>
        </p:xfrm>
        <a:graphic>
          <a:graphicData uri="http://schemas.openxmlformats.org/drawingml/2006/table">
            <a:tbl>
              <a:tblPr/>
              <a:tblGrid>
                <a:gridCol w="1259630"/>
                <a:gridCol w="4104456"/>
                <a:gridCol w="3779912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Исполнение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29" marR="91429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 370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или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 380</a:t>
                      </a: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 370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или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 380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 микроскопом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врача</a:t>
                      </a: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работающего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правой рукой</a:t>
                      </a: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Выставочная плита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č.v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624.58-00-00.P, </a:t>
                      </a: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толщиха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10mm</a:t>
                      </a: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Выставочная плита</a:t>
                      </a:r>
                      <a:r>
                        <a:rPr kumimoji="0" lang="sk-SK" sz="11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č.v.624.26-05-00, </a:t>
                      </a:r>
                      <a:r>
                        <a:rPr kumimoji="0" lang="ru-RU" sz="11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толщина</a:t>
                      </a:r>
                      <a:r>
                        <a:rPr kumimoji="0" lang="sk-SK" sz="11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10mm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Установочная плита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č.v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624.59-00-00</a:t>
                      </a: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.Р, толщина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10mm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Установочная плита</a:t>
                      </a:r>
                      <a:r>
                        <a:rPr kumimoji="0" lang="sk-SK" sz="11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č.v.624.26-06-00,</a:t>
                      </a:r>
                      <a:r>
                        <a:rPr kumimoji="0" lang="ru-RU" sz="11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толщина</a:t>
                      </a:r>
                      <a:r>
                        <a:rPr kumimoji="0" lang="sk-SK" sz="112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10mm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врача</a:t>
                      </a: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работающего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левой рукой</a:t>
                      </a: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Выставочная плита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č.v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624.58-00-00.L, </a:t>
                      </a: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толщина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10mm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Установочная плита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1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č.v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624.59-00-00.L, </a:t>
                      </a: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толщина</a:t>
                      </a:r>
                      <a:r>
                        <a:rPr kumimoji="0" lang="sk-SK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10mm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9" marR="9142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6018" name="Picture 2" descr="logo 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363" y="333375"/>
            <a:ext cx="17287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 descr="Cla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6264696" cy="50405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k-SK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информации о плитах к установкам</a:t>
            </a:r>
            <a:r>
              <a:rPr lang="sk-SK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k-SK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63" name="Picture 47" descr="DA370 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844675"/>
            <a:ext cx="1144587" cy="863600"/>
          </a:xfrm>
          <a:prstGeom prst="rect">
            <a:avLst/>
          </a:prstGeom>
          <a:noFill/>
        </p:spPr>
      </p:pic>
      <p:sp>
        <p:nvSpPr>
          <p:cNvPr id="86068" name="Text Box 52"/>
          <p:cNvSpPr txBox="1">
            <a:spLocks noChangeArrowheads="1"/>
          </p:cNvSpPr>
          <p:nvPr/>
        </p:nvSpPr>
        <p:spPr bwMode="auto">
          <a:xfrm>
            <a:off x="611188" y="1052513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pic>
        <p:nvPicPr>
          <p:cNvPr id="86075" name="Picture 59" descr="DA370 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844675"/>
            <a:ext cx="1209675" cy="928688"/>
          </a:xfrm>
          <a:prstGeom prst="rect">
            <a:avLst/>
          </a:prstGeom>
          <a:noFill/>
        </p:spPr>
      </p:pic>
      <p:pic>
        <p:nvPicPr>
          <p:cNvPr id="86078" name="Picture 62" descr="DA370 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844824"/>
            <a:ext cx="1209675" cy="928687"/>
          </a:xfrm>
          <a:prstGeom prst="rect">
            <a:avLst/>
          </a:prstGeom>
          <a:noFill/>
        </p:spPr>
      </p:pic>
      <p:pic>
        <p:nvPicPr>
          <p:cNvPr id="86095" name="Picture 79" descr="6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068960"/>
            <a:ext cx="835025" cy="533400"/>
          </a:xfrm>
          <a:prstGeom prst="rect">
            <a:avLst/>
          </a:prstGeom>
          <a:noFill/>
        </p:spPr>
      </p:pic>
      <p:pic>
        <p:nvPicPr>
          <p:cNvPr id="86099" name="Picture 83" descr="6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005064"/>
            <a:ext cx="827088" cy="403225"/>
          </a:xfrm>
          <a:prstGeom prst="rect">
            <a:avLst/>
          </a:prstGeom>
          <a:noFill/>
        </p:spPr>
      </p:pic>
      <p:pic>
        <p:nvPicPr>
          <p:cNvPr id="86115" name="Picture 99" descr="DA370 detail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1862931"/>
            <a:ext cx="936104" cy="936105"/>
          </a:xfrm>
          <a:prstGeom prst="rect">
            <a:avLst/>
          </a:prstGeom>
          <a:noFill/>
        </p:spPr>
      </p:pic>
      <p:pic>
        <p:nvPicPr>
          <p:cNvPr id="86116" name="Picture 100" descr="6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797152"/>
            <a:ext cx="755650" cy="374650"/>
          </a:xfrm>
          <a:prstGeom prst="rect">
            <a:avLst/>
          </a:prstGeom>
          <a:noFill/>
        </p:spPr>
      </p:pic>
      <p:pic>
        <p:nvPicPr>
          <p:cNvPr id="86117" name="Picture 101" descr="624_26-05-00_doska_vystavn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3212976"/>
            <a:ext cx="866775" cy="406400"/>
          </a:xfrm>
          <a:prstGeom prst="rect">
            <a:avLst/>
          </a:prstGeom>
          <a:noFill/>
        </p:spPr>
      </p:pic>
      <p:pic>
        <p:nvPicPr>
          <p:cNvPr id="86118" name="Picture 102" descr="624_26-06-00_doska_instalacna"/>
          <p:cNvPicPr>
            <a:picLocks noChangeAspect="1" noChangeArrowheads="1"/>
          </p:cNvPicPr>
          <p:nvPr/>
        </p:nvPicPr>
        <p:blipFill>
          <a:blip r:embed="rId11" cstate="print"/>
          <a:srcRect l="3879" t="22876" r="3017" b="17084"/>
          <a:stretch>
            <a:fillRect/>
          </a:stretch>
        </p:blipFill>
        <p:spPr bwMode="auto">
          <a:xfrm>
            <a:off x="6732240" y="4005064"/>
            <a:ext cx="928687" cy="423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0"/>
            <a:ext cx="248376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</a:t>
            </a:r>
            <a:r>
              <a:rPr lang="sk-SK" sz="2000" b="1" dirty="0" smtClean="0">
                <a:solidFill>
                  <a:srgbClr val="000000"/>
                </a:solidFill>
              </a:rPr>
              <a:t>ADEPT</a:t>
            </a:r>
            <a:r>
              <a:rPr lang="en-GB" sz="2000" b="1" dirty="0" smtClean="0">
                <a:solidFill>
                  <a:srgbClr val="000000"/>
                </a:solidFill>
              </a:rPr>
              <a:t> D</a:t>
            </a:r>
            <a:r>
              <a:rPr lang="sk-SK" sz="2000" b="1" dirty="0" smtClean="0">
                <a:solidFill>
                  <a:srgbClr val="000000"/>
                </a:solidFill>
              </a:rPr>
              <a:t>A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smtClean="0">
                <a:solidFill>
                  <a:srgbClr val="000000"/>
                </a:solidFill>
              </a:rPr>
              <a:t>370, DA380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90775"/>
            <a:ext cx="7772400" cy="147002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Gill Sans MT" pitchFamily="34" charset="-18"/>
              </a:rPr>
              <a:t>DIPLOMAT CONSUL </a:t>
            </a:r>
            <a:br>
              <a:rPr lang="sk-SK" dirty="0" smtClean="0">
                <a:solidFill>
                  <a:schemeClr val="bg1"/>
                </a:solidFill>
                <a:latin typeface="Gill Sans MT" pitchFamily="34" charset="-18"/>
              </a:rPr>
            </a:br>
            <a:r>
              <a:rPr lang="sk-SK" dirty="0" smtClean="0">
                <a:solidFill>
                  <a:srgbClr val="0099FF"/>
                </a:solidFill>
                <a:latin typeface="Gill Sans MT" pitchFamily="34" charset="-18"/>
              </a:rPr>
              <a:t>DC180</a:t>
            </a:r>
            <a:endParaRPr lang="sk-SK" dirty="0" smtClean="0">
              <a:latin typeface="Gill Sans MT" pitchFamily="34" charset="-1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6333645" cy="5564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678113" y="290513"/>
            <a:ext cx="3983037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CONSUL DC 180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64704"/>
            <a:ext cx="241176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kern="0" dirty="0">
                <a:solidFill>
                  <a:srgbClr val="000000"/>
                </a:solidFill>
              </a:rPr>
              <a:t>Жесткая</a:t>
            </a:r>
            <a:r>
              <a:rPr lang="ru-RU" sz="1200" b="1" kern="0" dirty="0">
                <a:solidFill>
                  <a:srgbClr val="000000"/>
                </a:solidFill>
              </a:rPr>
              <a:t> </a:t>
            </a:r>
            <a:r>
              <a:rPr lang="ru-RU" sz="1400" b="1" kern="0" dirty="0">
                <a:solidFill>
                  <a:srgbClr val="000000"/>
                </a:solidFill>
              </a:rPr>
              <a:t>плевательница</a:t>
            </a:r>
            <a:r>
              <a:rPr lang="ru-RU" sz="1200" b="1" kern="0" dirty="0">
                <a:solidFill>
                  <a:srgbClr val="000000"/>
                </a:solidFill>
              </a:rPr>
              <a:t> </a:t>
            </a:r>
            <a:endParaRPr lang="en-GB" sz="1200" b="1" kern="0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76600" y="549275"/>
            <a:ext cx="2698750" cy="7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auto">
              <a:lnSpc>
                <a:spcPct val="3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b="1" kern="0">
                <a:solidFill>
                  <a:srgbClr val="000000"/>
                </a:solidFill>
                <a:latin typeface="Gill Sans Light"/>
              </a:rPr>
              <a:t>НЕСЕННАЯ КРЕСЛОМ	</a:t>
            </a:r>
            <a:r>
              <a:rPr lang="ru-RU" sz="2000" b="1" kern="0">
                <a:solidFill>
                  <a:srgbClr val="000000"/>
                </a:solidFill>
                <a:latin typeface="Gill Sans Light"/>
              </a:rPr>
              <a:t>	</a:t>
            </a:r>
            <a:r>
              <a:rPr lang="sk-SK" sz="2000" b="1" kern="0">
                <a:solidFill>
                  <a:srgbClr val="000000"/>
                </a:solidFill>
                <a:latin typeface="Gill Sans Light"/>
              </a:rPr>
              <a:t/>
            </a:r>
            <a:br>
              <a:rPr lang="sk-SK" sz="2000" b="1" kern="0">
                <a:solidFill>
                  <a:srgbClr val="000000"/>
                </a:solidFill>
                <a:latin typeface="Gill Sans Light"/>
              </a:rPr>
            </a:br>
            <a:endParaRPr lang="sk-SK" sz="2000" b="1" kern="0">
              <a:solidFill>
                <a:srgbClr val="000000"/>
              </a:solidFill>
              <a:latin typeface="Gill Sans Light"/>
            </a:endParaRPr>
          </a:p>
        </p:txBody>
      </p:sp>
      <p:pic>
        <p:nvPicPr>
          <p:cNvPr id="7" name="Picture 3" descr="Cla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915816" y="260648"/>
            <a:ext cx="3590925" cy="372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CONSUL DC 180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24744"/>
            <a:ext cx="6480175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47864" y="692696"/>
            <a:ext cx="269875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3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b="1" dirty="0">
                <a:solidFill>
                  <a:srgbClr val="000000"/>
                </a:solidFill>
                <a:latin typeface="Gill Sans Light"/>
              </a:rPr>
              <a:t>НЕСЕННАЯ КРЕСЛОМ	</a:t>
            </a:r>
            <a:r>
              <a:rPr lang="ru-RU" sz="2000" b="1" dirty="0">
                <a:solidFill>
                  <a:srgbClr val="000000"/>
                </a:solidFill>
                <a:latin typeface="Gill Sans Light"/>
              </a:rPr>
              <a:t>	</a:t>
            </a:r>
            <a:r>
              <a:rPr lang="sk-SK" sz="2000" b="1" dirty="0">
                <a:solidFill>
                  <a:srgbClr val="000000"/>
                </a:solidFill>
                <a:latin typeface="Gill Sans Light"/>
              </a:rPr>
              <a:t/>
            </a:r>
            <a:br>
              <a:rPr lang="sk-SK" sz="2000" b="1" dirty="0">
                <a:solidFill>
                  <a:srgbClr val="000000"/>
                </a:solidFill>
                <a:latin typeface="Gill Sans Light"/>
              </a:rPr>
            </a:br>
            <a:endParaRPr lang="sk-SK" sz="2000" b="1" dirty="0">
              <a:solidFill>
                <a:srgbClr val="000000"/>
              </a:solidFill>
              <a:latin typeface="Gill Sans Ligh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92696"/>
            <a:ext cx="27718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4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dirty="0">
              <a:solidFill>
                <a:srgbClr val="000000"/>
              </a:solidFill>
            </a:endParaRPr>
          </a:p>
          <a:p>
            <a:pPr>
              <a:lnSpc>
                <a:spcPct val="4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00"/>
                </a:solidFill>
              </a:rPr>
              <a:t>Плевательница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с поворотом</a:t>
            </a:r>
          </a:p>
          <a:p>
            <a:pPr>
              <a:lnSpc>
                <a:spcPct val="4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dirty="0">
              <a:solidFill>
                <a:srgbClr val="000000"/>
              </a:solidFill>
            </a:endParaRPr>
          </a:p>
          <a:p>
            <a:pPr>
              <a:lnSpc>
                <a:spcPct val="4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" name="Picture 3" descr="Cla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1024">
            <a:off x="439967" y="665117"/>
            <a:ext cx="4536504" cy="4536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59113" y="188913"/>
            <a:ext cx="29527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СТОЛИК ВРАЧА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067944" y="3789040"/>
            <a:ext cx="5076056" cy="2016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Шприц</a:t>
            </a:r>
            <a:r>
              <a:rPr lang="en-GB" sz="1200" b="1" dirty="0">
                <a:solidFill>
                  <a:srgbClr val="000000"/>
                </a:solidFill>
              </a:rPr>
              <a:t> MINIM</a:t>
            </a:r>
            <a:r>
              <a:rPr lang="sk-SK" sz="1200" b="1" dirty="0">
                <a:solidFill>
                  <a:srgbClr val="000000"/>
                </a:solidFill>
              </a:rPr>
              <a:t>ATE</a:t>
            </a:r>
            <a:r>
              <a:rPr lang="en-GB" sz="1200" b="1" dirty="0">
                <a:solidFill>
                  <a:srgbClr val="000000"/>
                </a:solidFill>
              </a:rPr>
              <a:t>, MINI</a:t>
            </a:r>
            <a:r>
              <a:rPr lang="sk-SK" sz="1200" b="1" dirty="0">
                <a:solidFill>
                  <a:srgbClr val="000000"/>
                </a:solidFill>
              </a:rPr>
              <a:t>ASSISTANT,</a:t>
            </a:r>
            <a:r>
              <a:rPr lang="en-GB" sz="1200" b="1" dirty="0">
                <a:solidFill>
                  <a:srgbClr val="000000"/>
                </a:solidFill>
              </a:rPr>
              <a:t> MINILIGHT 3F</a:t>
            </a:r>
            <a:r>
              <a:rPr lang="sk-SK" sz="1200" b="1" dirty="0">
                <a:solidFill>
                  <a:srgbClr val="000000"/>
                </a:solidFill>
              </a:rPr>
              <a:t>,     </a:t>
            </a:r>
            <a:r>
              <a:rPr lang="en-GB" sz="1200" b="1" dirty="0">
                <a:solidFill>
                  <a:srgbClr val="000000"/>
                </a:solidFill>
              </a:rPr>
              <a:t>MINIBRIGHT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Турбинки с подсветкой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Микродвигатель </a:t>
            </a:r>
            <a:r>
              <a:rPr lang="en-GB" sz="1200" b="1" dirty="0">
                <a:solidFill>
                  <a:srgbClr val="000000"/>
                </a:solidFill>
              </a:rPr>
              <a:t>MC2 </a:t>
            </a:r>
            <a:r>
              <a:rPr lang="ru-RU" sz="1200" b="1" dirty="0">
                <a:solidFill>
                  <a:srgbClr val="000000"/>
                </a:solidFill>
              </a:rPr>
              <a:t>и</a:t>
            </a:r>
            <a:r>
              <a:rPr lang="en-GB" sz="1200" b="1" dirty="0">
                <a:solidFill>
                  <a:srgbClr val="000000"/>
                </a:solidFill>
              </a:rPr>
              <a:t> ISOLITE 300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Микродвигатель </a:t>
            </a:r>
            <a:r>
              <a:rPr lang="en-GB" sz="1200" b="1" dirty="0">
                <a:solidFill>
                  <a:srgbClr val="000000"/>
                </a:solidFill>
              </a:rPr>
              <a:t>MC3 </a:t>
            </a:r>
            <a:r>
              <a:rPr lang="ru-RU" sz="1200" b="1" dirty="0">
                <a:solidFill>
                  <a:srgbClr val="000000"/>
                </a:solidFill>
              </a:rPr>
              <a:t>и турбины /</a:t>
            </a:r>
            <a:r>
              <a:rPr lang="sk-SK" sz="1200" b="1" dirty="0">
                <a:solidFill>
                  <a:srgbClr val="000000"/>
                </a:solidFill>
              </a:rPr>
              <a:t>4VLM/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Каутер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Полимер. лампа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</a:rPr>
              <a:t>MECTRON</a:t>
            </a:r>
            <a:r>
              <a:rPr lang="sk-SK" sz="1200" b="1" dirty="0" smtClean="0">
                <a:solidFill>
                  <a:srgbClr val="000000"/>
                </a:solidFill>
              </a:rPr>
              <a:t>, ULTRALIGHT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УУЗК</a:t>
            </a:r>
            <a:r>
              <a:rPr lang="en-GB" sz="1200" b="1" dirty="0">
                <a:solidFill>
                  <a:srgbClr val="000000"/>
                </a:solidFill>
              </a:rPr>
              <a:t> AMDENT Bi 11f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УУЗК</a:t>
            </a:r>
            <a:r>
              <a:rPr lang="en-GB" sz="1200" b="1" dirty="0">
                <a:solidFill>
                  <a:srgbClr val="000000"/>
                </a:solidFill>
              </a:rPr>
              <a:t> SATELEC SUPRASSON SP 4055</a:t>
            </a:r>
            <a:r>
              <a:rPr lang="ru-RU" sz="1200" b="1" dirty="0">
                <a:solidFill>
                  <a:srgbClr val="000000"/>
                </a:solidFill>
              </a:rPr>
              <a:t>, </a:t>
            </a:r>
            <a:r>
              <a:rPr lang="sk-SK" sz="1200" b="1" dirty="0">
                <a:solidFill>
                  <a:srgbClr val="000000"/>
                </a:solidFill>
              </a:rPr>
              <a:t>NEWTRON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УУЗК</a:t>
            </a:r>
            <a:r>
              <a:rPr lang="en-GB" sz="1200" b="1" dirty="0">
                <a:solidFill>
                  <a:srgbClr val="000000"/>
                </a:solidFill>
              </a:rPr>
              <a:t> EMS    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УУЗК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sk-SK" sz="1200" b="1" dirty="0">
                <a:solidFill>
                  <a:srgbClr val="000000"/>
                </a:solidFill>
              </a:rPr>
              <a:t>BIEN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sk-SK" sz="1200" b="1" dirty="0">
                <a:solidFill>
                  <a:srgbClr val="000000"/>
                </a:solidFill>
              </a:rPr>
              <a:t>AIR POWERCARE P2K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32040" y="1412776"/>
            <a:ext cx="4211960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1600" b="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макс.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5 - 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инструментов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(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с подсветкой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)</a:t>
            </a:r>
            <a:b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макс.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3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- 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ротационные инструмента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макс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. 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2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- 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микромотор</a:t>
            </a:r>
            <a:r>
              <a:rPr lang="sk-SK" sz="1600" b="1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a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</a:b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- макс. 2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-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турбинки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макс.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1 - </a:t>
            </a:r>
            <a:r>
              <a:rPr lang="ru-RU" sz="1600" b="1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скалер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макс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. 1 - 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каутер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макс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. 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1 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полимер</a:t>
            </a:r>
            <a:r>
              <a:rPr lang="ru-RU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. </a:t>
            </a:r>
            <a:r>
              <a:rPr lang="ru-RU" sz="1600" b="1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лампа </a:t>
            </a:r>
            <a:r>
              <a:rPr lang="sk-SK" sz="1600" b="1" dirty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LED</a:t>
            </a:r>
            <a:endParaRPr lang="en-GB" sz="1600" b="1" dirty="0">
              <a:solidFill>
                <a:srgbClr val="00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3584">
            <a:off x="307113" y="5091969"/>
            <a:ext cx="1658796" cy="146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301208"/>
            <a:ext cx="1677259" cy="1412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 descr="Clai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387725" cy="547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225" y="1439863"/>
            <a:ext cx="5040313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653136"/>
            <a:ext cx="1735137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39752" y="332656"/>
            <a:ext cx="46805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Клавиатура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со самостоятельными кнопками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 descr="Clai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619250" y="179388"/>
            <a:ext cx="5400675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БЛОК ПЛЕВАТЕЛЬНИЦЫ</a:t>
            </a:r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99592" y="5661248"/>
            <a:ext cx="257175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00"/>
                </a:solidFill>
              </a:rPr>
              <a:t>Жесткая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плевательница</a:t>
            </a:r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3850" r="13834"/>
          <a:stretch>
            <a:fillRect/>
          </a:stretch>
        </p:blipFill>
        <p:spPr bwMode="auto">
          <a:xfrm>
            <a:off x="539750" y="908050"/>
            <a:ext cx="3816350" cy="441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 l="19232" t="2637" r="14606" b="3439"/>
          <a:stretch>
            <a:fillRect/>
          </a:stretch>
        </p:blipFill>
        <p:spPr bwMode="auto">
          <a:xfrm>
            <a:off x="4860032" y="1039358"/>
            <a:ext cx="3601021" cy="4270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932040" y="5661248"/>
            <a:ext cx="3743771" cy="40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000000"/>
                </a:solidFill>
              </a:rPr>
              <a:t>Плевательница </a:t>
            </a:r>
            <a:r>
              <a:rPr lang="ru-RU" sz="1400" b="1" dirty="0">
                <a:solidFill>
                  <a:srgbClr val="000000"/>
                </a:solidFill>
              </a:rPr>
              <a:t>с поворотом –</a:t>
            </a:r>
            <a:r>
              <a:rPr lang="sk-SK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ручным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 descr="Clai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90775"/>
            <a:ext cx="7772400" cy="147002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Gill Sans MT" pitchFamily="34" charset="-18"/>
              </a:rPr>
              <a:t>DIPLOMAT ADEPT </a:t>
            </a:r>
            <a:br>
              <a:rPr lang="sk-SK" dirty="0" smtClean="0">
                <a:solidFill>
                  <a:schemeClr val="bg1"/>
                </a:solidFill>
                <a:latin typeface="Gill Sans MT" pitchFamily="34" charset="-18"/>
              </a:rPr>
            </a:br>
            <a:r>
              <a:rPr lang="sk-SK" dirty="0" smtClean="0">
                <a:solidFill>
                  <a:srgbClr val="0099FF"/>
                </a:solidFill>
                <a:latin typeface="Gill Sans MT" pitchFamily="34" charset="-18"/>
              </a:rPr>
              <a:t>DA370, DA380</a:t>
            </a:r>
            <a:endParaRPr lang="sk-SK" dirty="0" smtClean="0">
              <a:latin typeface="Gill Sans MT" pitchFamily="34" charset="-1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267744" y="188640"/>
            <a:ext cx="4536504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БЛОК </a:t>
            </a:r>
            <a:r>
              <a:rPr lang="ru-RU" sz="2000" b="1" dirty="0" smtClean="0">
                <a:solidFill>
                  <a:srgbClr val="000000"/>
                </a:solidFill>
              </a:rPr>
              <a:t>ПЛЕВАТЕЛЬНИЦЫ</a:t>
            </a:r>
            <a:endParaRPr lang="sk-SK" sz="20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ОСНАЩЕНИЕ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43438" y="1196975"/>
            <a:ext cx="3960812" cy="448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БЛОК ПЛЕВАТЕЛЬНИЦЫ </a:t>
            </a:r>
            <a:r>
              <a:rPr lang="en-GB" sz="1200" b="1" i="1" u="sng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Жесткая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</a:rPr>
              <a:t>плевательница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Плевательница с поворотом –</a:t>
            </a:r>
            <a:r>
              <a:rPr lang="sk-SK" sz="1200" b="1" dirty="0" smtClean="0">
                <a:solidFill>
                  <a:srgbClr val="000000"/>
                </a:solidFill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</a:rPr>
              <a:t>ручным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Слюноотсос  - держатель слюноотсоса 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Система отсоса </a:t>
            </a:r>
            <a:r>
              <a:rPr lang="en-GB" sz="1200" b="1" dirty="0" smtClean="0">
                <a:solidFill>
                  <a:srgbClr val="000000"/>
                </a:solidFill>
              </a:rPr>
              <a:t>CATTANI</a:t>
            </a:r>
            <a:endParaRPr lang="ru-RU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Система отсоса</a:t>
            </a:r>
            <a:r>
              <a:rPr lang="sk-SK" sz="1200" b="1" dirty="0" smtClean="0">
                <a:solidFill>
                  <a:srgbClr val="000000"/>
                </a:solidFill>
              </a:rPr>
              <a:t> DURR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</a:rPr>
              <a:t>   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Механический сепаратор амальгамы </a:t>
            </a:r>
            <a:r>
              <a:rPr lang="en-GB" sz="1200" b="1" dirty="0">
                <a:solidFill>
                  <a:srgbClr val="000000"/>
                </a:solidFill>
              </a:rPr>
              <a:t> CATTANI   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Система </a:t>
            </a:r>
            <a:r>
              <a:rPr lang="en-GB" sz="1200" b="1" dirty="0">
                <a:solidFill>
                  <a:srgbClr val="000000"/>
                </a:solidFill>
              </a:rPr>
              <a:t>DURR – 1</a:t>
            </a:r>
            <a:r>
              <a:rPr lang="ru-RU" sz="1200" b="1" dirty="0">
                <a:solidFill>
                  <a:srgbClr val="000000"/>
                </a:solidFill>
              </a:rPr>
              <a:t> клапан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Система </a:t>
            </a:r>
            <a:r>
              <a:rPr lang="en-GB" sz="1200" b="1" dirty="0">
                <a:solidFill>
                  <a:srgbClr val="000000"/>
                </a:solidFill>
              </a:rPr>
              <a:t>DURR – 2 </a:t>
            </a:r>
            <a:r>
              <a:rPr lang="ru-RU" sz="1200" b="1" dirty="0">
                <a:solidFill>
                  <a:srgbClr val="000000"/>
                </a:solidFill>
              </a:rPr>
              <a:t>клапана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Нагреватель воды в стакан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Бутылка охлаждающей воды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Миска плевательницы –прозрачная, </a:t>
            </a:r>
            <a:r>
              <a:rPr lang="ru-RU" sz="1200" dirty="0">
                <a:solidFill>
                  <a:srgbClr val="000000"/>
                </a:solidFill>
              </a:rPr>
              <a:t>матовая,    керамическая 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ПЛЕЧО АССИСТЕНТА </a:t>
            </a:r>
            <a:r>
              <a:rPr lang="en-GB" sz="1200" b="1" i="1" u="sng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Поворотное плечо ассистента - </a:t>
            </a:r>
            <a:r>
              <a:rPr lang="ru-RU" sz="1200" b="1" dirty="0" smtClean="0">
                <a:solidFill>
                  <a:srgbClr val="000000"/>
                </a:solidFill>
              </a:rPr>
              <a:t>основное</a:t>
            </a:r>
            <a:endParaRPr lang="ru-RU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Держатель на</a:t>
            </a:r>
            <a:r>
              <a:rPr lang="sk-SK" sz="1200" b="1" dirty="0">
                <a:solidFill>
                  <a:srgbClr val="000000"/>
                </a:solidFill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3 инструмента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Большой и маленький отсос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Слюноотсос на месте ассистента 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endParaRPr lang="ru-RU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Шприц </a:t>
            </a:r>
            <a:r>
              <a:rPr lang="en-GB" sz="1200" b="1" dirty="0">
                <a:solidFill>
                  <a:srgbClr val="000000"/>
                </a:solidFill>
              </a:rPr>
              <a:t>MINIMATE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Шприц </a:t>
            </a:r>
            <a:r>
              <a:rPr lang="en-GB" sz="1200" b="1" dirty="0">
                <a:solidFill>
                  <a:srgbClr val="000000"/>
                </a:solidFill>
              </a:rPr>
              <a:t>MINILIGHT       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Полимер. лампа</a:t>
            </a:r>
            <a:r>
              <a:rPr lang="en-GB" sz="1200" b="1" dirty="0">
                <a:solidFill>
                  <a:srgbClr val="000000"/>
                </a:solidFill>
              </a:rPr>
              <a:t> MECTRON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Полимер. лампа</a:t>
            </a:r>
            <a:r>
              <a:rPr lang="en-GB" sz="1200" b="1" dirty="0">
                <a:solidFill>
                  <a:srgbClr val="000000"/>
                </a:solidFill>
              </a:rPr>
              <a:t> ULTRALIGHT        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Камера </a:t>
            </a:r>
            <a:r>
              <a:rPr lang="en-GB" sz="1200" b="1" dirty="0">
                <a:solidFill>
                  <a:srgbClr val="000000"/>
                </a:solidFill>
              </a:rPr>
              <a:t>DP 7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2232025" cy="323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00438"/>
            <a:ext cx="2903538" cy="321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9725" y="2879725"/>
            <a:ext cx="1439863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47864" y="2564904"/>
            <a:ext cx="648072" cy="224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FF0000"/>
              </a:solidFill>
            </a:endParaRPr>
          </a:p>
        </p:txBody>
      </p:sp>
      <p:sp>
        <p:nvSpPr>
          <p:cNvPr id="10" name="5-cípa hviezda 9"/>
          <p:cNvSpPr/>
          <p:nvPr/>
        </p:nvSpPr>
        <p:spPr bwMode="auto">
          <a:xfrm>
            <a:off x="3788296" y="2636912"/>
            <a:ext cx="135632" cy="144016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 sz="1000" dirty="0" smtClean="0">
              <a:solidFill>
                <a:srgbClr val="FFFFFF"/>
              </a:solidFill>
            </a:endParaRPr>
          </a:p>
        </p:txBody>
      </p:sp>
      <p:sp>
        <p:nvSpPr>
          <p:cNvPr id="11" name="5-cípa hviezda 10"/>
          <p:cNvSpPr/>
          <p:nvPr/>
        </p:nvSpPr>
        <p:spPr bwMode="auto">
          <a:xfrm>
            <a:off x="6444208" y="2204864"/>
            <a:ext cx="135632" cy="144016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 sz="1000" dirty="0" smtClean="0">
              <a:solidFill>
                <a:srgbClr val="FFFFFF"/>
              </a:solidFill>
            </a:endParaRPr>
          </a:p>
        </p:txBody>
      </p:sp>
      <p:pic>
        <p:nvPicPr>
          <p:cNvPr id="12" name="Picture 3" descr="Clai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619250" y="360363"/>
            <a:ext cx="527367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Дополнительное </a:t>
            </a:r>
            <a:endParaRPr lang="en-GB" sz="2000" b="1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750" y="1260475"/>
            <a:ext cx="3960813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Ножной выключатель </a:t>
            </a:r>
            <a:r>
              <a:rPr lang="en-GB" sz="1200" b="1" i="1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MARQUARDT,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NOK – </a:t>
            </a:r>
            <a:r>
              <a:rPr lang="ru-RU" sz="1200" b="1" dirty="0">
                <a:solidFill>
                  <a:srgbClr val="000000"/>
                </a:solidFill>
              </a:rPr>
              <a:t>новая электроника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UNO – </a:t>
            </a:r>
            <a:r>
              <a:rPr lang="ru-RU" sz="1200" b="1" dirty="0">
                <a:solidFill>
                  <a:srgbClr val="000000"/>
                </a:solidFill>
              </a:rPr>
              <a:t>новая электроника 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2339975"/>
            <a:ext cx="396081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Столик для инструментов</a:t>
            </a:r>
            <a:r>
              <a:rPr lang="en-GB" sz="1200" b="1" i="1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</a:t>
            </a:r>
            <a:r>
              <a:rPr lang="ru-RU" sz="1200" b="1" dirty="0">
                <a:solidFill>
                  <a:srgbClr val="000000"/>
                </a:solidFill>
              </a:rPr>
              <a:t>прямой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</a:t>
            </a:r>
            <a:r>
              <a:rPr lang="ru-RU" sz="1200" b="1" dirty="0">
                <a:solidFill>
                  <a:srgbClr val="000000"/>
                </a:solidFill>
              </a:rPr>
              <a:t> пониженный 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9750" y="3779838"/>
            <a:ext cx="396081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Светильники </a:t>
            </a:r>
            <a:r>
              <a:rPr lang="en-GB" sz="1200" b="1" i="1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>
                <a:solidFill>
                  <a:srgbClr val="000000"/>
                </a:solidFill>
              </a:rPr>
              <a:t>SÍRIUS </a:t>
            </a:r>
            <a:r>
              <a:rPr lang="ru-RU" sz="1200" b="1" dirty="0">
                <a:solidFill>
                  <a:srgbClr val="000000"/>
                </a:solidFill>
              </a:rPr>
              <a:t> с выкл.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>
                <a:solidFill>
                  <a:srgbClr val="000000"/>
                </a:solidFill>
              </a:rPr>
              <a:t>XENOS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</a:t>
            </a:r>
            <a:r>
              <a:rPr lang="ru-RU" sz="1200" b="1" dirty="0">
                <a:solidFill>
                  <a:srgbClr val="000000"/>
                </a:solidFill>
              </a:rPr>
              <a:t>Светильник с весом до </a:t>
            </a:r>
            <a:r>
              <a:rPr lang="en-GB" sz="1200" b="1" dirty="0">
                <a:solidFill>
                  <a:srgbClr val="000000"/>
                </a:solidFill>
              </a:rPr>
              <a:t>1,2 k</a:t>
            </a:r>
            <a:r>
              <a:rPr lang="ru-RU" sz="1200" b="1" dirty="0">
                <a:solidFill>
                  <a:srgbClr val="000000"/>
                </a:solidFill>
              </a:rPr>
              <a:t>г.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41402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LCD MONITOR NEOVO DR 17 </a:t>
            </a:r>
            <a:r>
              <a:rPr lang="ru-RU" sz="1200" b="1" dirty="0">
                <a:solidFill>
                  <a:srgbClr val="000000"/>
                </a:solidFill>
              </a:rPr>
              <a:t>с </a:t>
            </a:r>
            <a:r>
              <a:rPr lang="ru-RU" sz="1200" b="1" dirty="0" smtClean="0">
                <a:solidFill>
                  <a:srgbClr val="000000"/>
                </a:solidFill>
              </a:rPr>
              <a:t>принадлежностями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539750" y="4679950"/>
            <a:ext cx="3960813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>
                <a:solidFill>
                  <a:srgbClr val="000000"/>
                </a:solidFill>
              </a:rPr>
              <a:t>Кресла</a:t>
            </a:r>
            <a:r>
              <a:rPr lang="en-GB" sz="1200" b="1" i="1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- DE 20</a:t>
            </a:r>
            <a:r>
              <a:rPr lang="ru-RU" sz="1200" b="1">
                <a:solidFill>
                  <a:srgbClr val="000000"/>
                </a:solidFill>
              </a:rPr>
              <a:t> в стандарте </a:t>
            </a:r>
            <a:endParaRPr lang="en-GB" sz="1200" b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- </a:t>
            </a:r>
            <a:r>
              <a:rPr lang="ru-RU" sz="1200" b="1">
                <a:solidFill>
                  <a:srgbClr val="000000"/>
                </a:solidFill>
              </a:rPr>
              <a:t>подключение к </a:t>
            </a:r>
            <a:r>
              <a:rPr lang="en-GB" sz="1200" b="1">
                <a:solidFill>
                  <a:srgbClr val="000000"/>
                </a:solidFill>
              </a:rPr>
              <a:t> DM 20</a:t>
            </a:r>
            <a:r>
              <a:rPr lang="ru-RU" sz="1200" b="1">
                <a:solidFill>
                  <a:srgbClr val="000000"/>
                </a:solidFill>
              </a:rPr>
              <a:t> – опция </a:t>
            </a:r>
            <a:endParaRPr lang="en-GB" sz="1200" b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>
              <a:solidFill>
                <a:srgbClr val="000000"/>
              </a:solidFill>
            </a:endParaRPr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980728"/>
            <a:ext cx="1847850" cy="123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44824"/>
            <a:ext cx="1944687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3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573016"/>
            <a:ext cx="2122487" cy="189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 descr="Clai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470400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4144124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555875" y="260350"/>
            <a:ext cx="3960813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Подставки металлические </a:t>
            </a:r>
            <a:r>
              <a:rPr lang="en-GB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3568" y="5013176"/>
            <a:ext cx="2928937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DC, DL-DE20 – </a:t>
            </a:r>
            <a:r>
              <a:rPr lang="ru-RU" sz="1600" dirty="0">
                <a:solidFill>
                  <a:srgbClr val="000000"/>
                </a:solidFill>
              </a:rPr>
              <a:t>навесная ,</a:t>
            </a:r>
            <a:endParaRPr lang="en-GB" sz="16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энергоблок в кресле 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220072" y="5013176"/>
            <a:ext cx="2928937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DC-DM20 M09  - </a:t>
            </a:r>
            <a:r>
              <a:rPr lang="ru-RU" sz="1600" dirty="0">
                <a:solidFill>
                  <a:srgbClr val="000000"/>
                </a:solidFill>
              </a:rPr>
              <a:t>навесная</a:t>
            </a:r>
            <a:r>
              <a:rPr lang="en-GB" sz="1600" dirty="0">
                <a:solidFill>
                  <a:srgbClr val="000000"/>
                </a:solidFill>
              </a:rPr>
              <a:t>,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энегроблок в кресле 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 descr="Clai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90775"/>
            <a:ext cx="7772400" cy="147002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Gill Sans MT" pitchFamily="34" charset="-18"/>
              </a:rPr>
              <a:t>DIPLOMAT ADEPT </a:t>
            </a:r>
            <a:br>
              <a:rPr lang="sk-SK" dirty="0" smtClean="0">
                <a:solidFill>
                  <a:schemeClr val="bg1"/>
                </a:solidFill>
                <a:latin typeface="Gill Sans MT" pitchFamily="34" charset="-18"/>
              </a:rPr>
            </a:br>
            <a:r>
              <a:rPr lang="sk-SK" dirty="0" smtClean="0">
                <a:solidFill>
                  <a:srgbClr val="0099FF"/>
                </a:solidFill>
                <a:latin typeface="Gill Sans MT" pitchFamily="34" charset="-18"/>
              </a:rPr>
              <a:t>DA110 model 2012</a:t>
            </a:r>
            <a:endParaRPr lang="sk-SK" dirty="0" smtClean="0">
              <a:latin typeface="Gill Sans MT" pitchFamily="34" charset="-1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441" y="980729"/>
            <a:ext cx="6326855" cy="5507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60588" y="179388"/>
            <a:ext cx="4860925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ADEPT DA 110 </a:t>
            </a:r>
            <a:r>
              <a:rPr lang="ru-RU" sz="1200" b="1" dirty="0" smtClean="0">
                <a:solidFill>
                  <a:srgbClr val="000000"/>
                </a:solidFill>
              </a:rPr>
              <a:t>модель</a:t>
            </a:r>
            <a:r>
              <a:rPr lang="en-GB" sz="1200" b="1" dirty="0" smtClean="0">
                <a:solidFill>
                  <a:srgbClr val="000000"/>
                </a:solidFill>
              </a:rPr>
              <a:t> 2012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1" name="AutoShape 5"/>
          <p:cNvSpPr>
            <a:spLocks/>
          </p:cNvSpPr>
          <p:nvPr/>
        </p:nvSpPr>
        <p:spPr bwMode="auto">
          <a:xfrm>
            <a:off x="7164288" y="2276872"/>
            <a:ext cx="1800200" cy="900113"/>
          </a:xfrm>
          <a:prstGeom prst="borderCallout2">
            <a:avLst>
              <a:gd name="adj1" fmla="val 22148"/>
              <a:gd name="adj2" fmla="val -5880"/>
              <a:gd name="adj3" fmla="val 22148"/>
              <a:gd name="adj4" fmla="val -25338"/>
              <a:gd name="adj5" fmla="val 71727"/>
              <a:gd name="adj6" fmla="val -53245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ПЛЕЧО</a:t>
            </a:r>
            <a:r>
              <a:rPr lang="en-GB" sz="1200" b="1" dirty="0" smtClean="0">
                <a:solidFill>
                  <a:srgbClr val="000000"/>
                </a:solidFill>
              </a:rPr>
              <a:t>: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</a:t>
            </a:r>
            <a:r>
              <a:rPr lang="ru-RU" sz="1200" b="1" dirty="0" smtClean="0">
                <a:solidFill>
                  <a:srgbClr val="000000"/>
                </a:solidFill>
              </a:rPr>
              <a:t>пантографическое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</a:t>
            </a:r>
            <a:r>
              <a:rPr lang="ru-RU" sz="1200" b="1" dirty="0" smtClean="0">
                <a:solidFill>
                  <a:srgbClr val="000000"/>
                </a:solidFill>
              </a:rPr>
              <a:t>жесткое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7" name="Picture 3" descr="Cla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979712" y="260648"/>
            <a:ext cx="5219700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ADEPT DA 110 </a:t>
            </a:r>
            <a:r>
              <a:rPr lang="ru-RU" sz="1200" b="1" dirty="0" smtClean="0">
                <a:solidFill>
                  <a:srgbClr val="000000"/>
                </a:solidFill>
              </a:rPr>
              <a:t>модель</a:t>
            </a:r>
            <a:r>
              <a:rPr lang="en-GB" sz="1200" b="1" dirty="0" smtClean="0">
                <a:solidFill>
                  <a:srgbClr val="000000"/>
                </a:solidFill>
              </a:rPr>
              <a:t> 2012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300788" y="1800225"/>
            <a:ext cx="1260475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08720"/>
            <a:ext cx="6508750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3" descr="Cla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3766"/>
            <a:ext cx="1647033" cy="1764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64533"/>
            <a:ext cx="3707904" cy="3738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95736" y="2636912"/>
            <a:ext cx="1260475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Клавиатира направо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528" y="4509120"/>
            <a:ext cx="1260475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клавиатура</a:t>
            </a:r>
            <a:r>
              <a:rPr lang="en-GB" sz="1200" b="1" dirty="0" smtClean="0">
                <a:solidFill>
                  <a:srgbClr val="000000"/>
                </a:solidFill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</a:rPr>
              <a:t>налево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373216"/>
            <a:ext cx="1666395" cy="11521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005064"/>
            <a:ext cx="1496119" cy="1260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499992" y="1412776"/>
            <a:ext cx="4211960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1600" b="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макс.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4</a:t>
            </a:r>
            <a:r>
              <a:rPr lang="sk-SK" sz="1600" b="1" dirty="0" smtClean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инструментов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(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с подсветкой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)</a:t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макс.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3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-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ротационные инструмента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макс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2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-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микромотор</a:t>
            </a:r>
            <a:r>
              <a:rPr lang="sk-SK" sz="1600" b="1" dirty="0" smtClean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a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 макс. 2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турбинки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макс.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1 -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скалер 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макс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1 -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каутер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макс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1 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полимер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</a:t>
            </a:r>
            <a:r>
              <a:rPr lang="ru-RU" sz="1600" b="1" dirty="0" smtClean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лампа 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LED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067944" y="3933056"/>
            <a:ext cx="5076056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Шприц</a:t>
            </a:r>
            <a:r>
              <a:rPr lang="en-GB" sz="1200" b="1" dirty="0">
                <a:solidFill>
                  <a:srgbClr val="000000"/>
                </a:solidFill>
              </a:rPr>
              <a:t> MINIM</a:t>
            </a:r>
            <a:r>
              <a:rPr lang="sk-SK" sz="1200" b="1" dirty="0">
                <a:solidFill>
                  <a:srgbClr val="000000"/>
                </a:solidFill>
              </a:rPr>
              <a:t>ATE</a:t>
            </a:r>
            <a:r>
              <a:rPr lang="en-GB" sz="1200" b="1" dirty="0">
                <a:solidFill>
                  <a:srgbClr val="000000"/>
                </a:solidFill>
              </a:rPr>
              <a:t>, MINI</a:t>
            </a:r>
            <a:r>
              <a:rPr lang="sk-SK" sz="1200" b="1" dirty="0">
                <a:solidFill>
                  <a:srgbClr val="000000"/>
                </a:solidFill>
              </a:rPr>
              <a:t>ASSISTANT,</a:t>
            </a:r>
            <a:r>
              <a:rPr lang="en-GB" sz="1200" b="1" dirty="0">
                <a:solidFill>
                  <a:srgbClr val="000000"/>
                </a:solidFill>
              </a:rPr>
              <a:t> MINILIGHT 3F</a:t>
            </a:r>
            <a:r>
              <a:rPr lang="sk-SK" sz="1200" b="1" dirty="0">
                <a:solidFill>
                  <a:srgbClr val="000000"/>
                </a:solidFill>
              </a:rPr>
              <a:t>,     </a:t>
            </a:r>
            <a:r>
              <a:rPr lang="en-GB" sz="1200" b="1" dirty="0">
                <a:solidFill>
                  <a:srgbClr val="000000"/>
                </a:solidFill>
              </a:rPr>
              <a:t>MINIBRIGHT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Турбинки с подсветкой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Микродвигатель </a:t>
            </a:r>
            <a:r>
              <a:rPr lang="en-GB" sz="1200" b="1" dirty="0">
                <a:solidFill>
                  <a:srgbClr val="000000"/>
                </a:solidFill>
              </a:rPr>
              <a:t>MC2 </a:t>
            </a:r>
            <a:r>
              <a:rPr lang="ru-RU" sz="1200" b="1" dirty="0">
                <a:solidFill>
                  <a:srgbClr val="000000"/>
                </a:solidFill>
              </a:rPr>
              <a:t>и</a:t>
            </a:r>
            <a:r>
              <a:rPr lang="en-GB" sz="1200" b="1" dirty="0">
                <a:solidFill>
                  <a:srgbClr val="000000"/>
                </a:solidFill>
              </a:rPr>
              <a:t> ISOLITE 300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Микродвигатель </a:t>
            </a:r>
            <a:r>
              <a:rPr lang="en-GB" sz="1200" b="1" dirty="0">
                <a:solidFill>
                  <a:srgbClr val="000000"/>
                </a:solidFill>
              </a:rPr>
              <a:t>MC3 </a:t>
            </a:r>
            <a:r>
              <a:rPr lang="ru-RU" sz="1200" b="1" dirty="0">
                <a:solidFill>
                  <a:srgbClr val="000000"/>
                </a:solidFill>
              </a:rPr>
              <a:t>и турбины /</a:t>
            </a:r>
            <a:r>
              <a:rPr lang="sk-SK" sz="1200" b="1" dirty="0">
                <a:solidFill>
                  <a:srgbClr val="000000"/>
                </a:solidFill>
              </a:rPr>
              <a:t>4VLM/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Каутер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Полимер. лампа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</a:rPr>
              <a:t>MECTRON</a:t>
            </a:r>
            <a:r>
              <a:rPr lang="sk-SK" sz="1200" b="1" dirty="0" smtClean="0">
                <a:solidFill>
                  <a:srgbClr val="000000"/>
                </a:solidFill>
              </a:rPr>
              <a:t>, ULTRALIGHT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УУЗК</a:t>
            </a:r>
            <a:r>
              <a:rPr lang="en-GB" sz="1200" b="1" dirty="0">
                <a:solidFill>
                  <a:srgbClr val="000000"/>
                </a:solidFill>
              </a:rPr>
              <a:t> AMDENT Bi 11f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УУЗК</a:t>
            </a:r>
            <a:r>
              <a:rPr lang="en-GB" sz="1200" b="1" dirty="0">
                <a:solidFill>
                  <a:srgbClr val="000000"/>
                </a:solidFill>
              </a:rPr>
              <a:t> SATELEC SUPRASSON SP 4055</a:t>
            </a:r>
            <a:r>
              <a:rPr lang="ru-RU" sz="1200" b="1" dirty="0">
                <a:solidFill>
                  <a:srgbClr val="000000"/>
                </a:solidFill>
              </a:rPr>
              <a:t>, </a:t>
            </a:r>
            <a:r>
              <a:rPr lang="sk-SK" sz="1200" b="1" dirty="0">
                <a:solidFill>
                  <a:srgbClr val="000000"/>
                </a:solidFill>
              </a:rPr>
              <a:t>NEWTRON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УУЗК</a:t>
            </a:r>
            <a:r>
              <a:rPr lang="en-GB" sz="1200" b="1" dirty="0">
                <a:solidFill>
                  <a:srgbClr val="000000"/>
                </a:solidFill>
              </a:rPr>
              <a:t> EMS    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УУЗК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sk-SK" sz="1200" b="1" dirty="0">
                <a:solidFill>
                  <a:srgbClr val="000000"/>
                </a:solidFill>
              </a:rPr>
              <a:t>BIEN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sk-SK" sz="1200" b="1" dirty="0">
                <a:solidFill>
                  <a:srgbClr val="000000"/>
                </a:solidFill>
              </a:rPr>
              <a:t>AIR POWERCARE P2K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059113" y="188913"/>
            <a:ext cx="29527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СТОЛИК ВРАЧА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18" name="Picture 3" descr="Cla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387725" cy="547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225" y="1439863"/>
            <a:ext cx="5040313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797152"/>
            <a:ext cx="1735137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39752" y="332656"/>
            <a:ext cx="46805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Клавиатура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со самостоятельными кнопками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 descr="Clai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805264"/>
            <a:ext cx="1210292" cy="90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08720"/>
            <a:ext cx="1166812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980728"/>
            <a:ext cx="1154112" cy="217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84984"/>
            <a:ext cx="1283664" cy="2232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284984"/>
            <a:ext cx="1764012" cy="2232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9552" y="1196752"/>
            <a:ext cx="366712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483768" y="1196752"/>
            <a:ext cx="366712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67544" y="3573016"/>
            <a:ext cx="366713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411760" y="3573016"/>
            <a:ext cx="366712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FF0000"/>
                </a:solidFill>
              </a:rPr>
              <a:t>(4)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6093296"/>
            <a:ext cx="108108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544888" y="1260475"/>
            <a:ext cx="774700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7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FF0000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995936" y="1196752"/>
            <a:ext cx="5148064" cy="504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БЛОК ПЛЕВАТЕЛЬНИЦЫ </a:t>
            </a:r>
            <a:r>
              <a:rPr lang="en-GB" sz="1200" b="1" i="1" u="sng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Слюноотсос  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Система отсоса </a:t>
            </a:r>
            <a:r>
              <a:rPr lang="en-GB" sz="1200" b="1" dirty="0" smtClean="0">
                <a:solidFill>
                  <a:srgbClr val="000000"/>
                </a:solidFill>
              </a:rPr>
              <a:t>CATTANI</a:t>
            </a:r>
            <a:endParaRPr lang="ru-RU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Система отсоса</a:t>
            </a:r>
            <a:r>
              <a:rPr lang="sk-SK" sz="1200" b="1" dirty="0" smtClean="0">
                <a:solidFill>
                  <a:srgbClr val="000000"/>
                </a:solidFill>
              </a:rPr>
              <a:t> DURR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</a:rPr>
              <a:t>   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Механический сепаратор амальгамы </a:t>
            </a:r>
            <a:r>
              <a:rPr lang="en-GB" sz="1200" b="1" dirty="0">
                <a:solidFill>
                  <a:srgbClr val="000000"/>
                </a:solidFill>
              </a:rPr>
              <a:t> CATTANI   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Система </a:t>
            </a:r>
            <a:r>
              <a:rPr lang="en-GB" sz="1200" b="1" dirty="0">
                <a:solidFill>
                  <a:srgbClr val="000000"/>
                </a:solidFill>
              </a:rPr>
              <a:t>DURR – 1</a:t>
            </a:r>
            <a:r>
              <a:rPr lang="ru-RU" sz="1200" b="1" dirty="0">
                <a:solidFill>
                  <a:srgbClr val="000000"/>
                </a:solidFill>
              </a:rPr>
              <a:t> клапан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Система </a:t>
            </a:r>
            <a:r>
              <a:rPr lang="en-GB" sz="1200" b="1" dirty="0">
                <a:solidFill>
                  <a:srgbClr val="000000"/>
                </a:solidFill>
              </a:rPr>
              <a:t>DURR – 2 </a:t>
            </a:r>
            <a:r>
              <a:rPr lang="ru-RU" sz="1200" b="1" dirty="0">
                <a:solidFill>
                  <a:srgbClr val="000000"/>
                </a:solidFill>
              </a:rPr>
              <a:t>клапана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Нагреватель воды в стакан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Бутылка охлаждающей воды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Миска плевательницы –прозрачная, </a:t>
            </a:r>
            <a:r>
              <a:rPr lang="ru-RU" sz="1200" dirty="0">
                <a:solidFill>
                  <a:srgbClr val="000000"/>
                </a:solidFill>
              </a:rPr>
              <a:t>матовая,    керамическая 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 smtClean="0">
                <a:solidFill>
                  <a:srgbClr val="000000"/>
                </a:solidFill>
              </a:rPr>
              <a:t>СТОРОНА </a:t>
            </a:r>
            <a:r>
              <a:rPr lang="ru-RU" sz="1200" b="1" i="1" u="sng" dirty="0">
                <a:solidFill>
                  <a:srgbClr val="000000"/>
                </a:solidFill>
              </a:rPr>
              <a:t>АССИСТЕНТА </a:t>
            </a:r>
            <a:r>
              <a:rPr lang="en-GB" sz="1200" b="1" i="1" u="sng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Слюноотсос  - держатель лишь слюноотсоса </a:t>
            </a:r>
            <a:r>
              <a:rPr lang="ru-RU" sz="1200" b="1" dirty="0" smtClean="0">
                <a:solidFill>
                  <a:srgbClr val="FF0000"/>
                </a:solidFill>
              </a:rPr>
              <a:t>(1</a:t>
            </a:r>
            <a:r>
              <a:rPr lang="sk-SK" sz="1200" b="1" dirty="0" smtClean="0">
                <a:solidFill>
                  <a:srgbClr val="FF0000"/>
                </a:solidFill>
              </a:rPr>
              <a:t>)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Слюноотсос  - столик сестры жесткий </a:t>
            </a:r>
            <a:r>
              <a:rPr lang="ru-RU" sz="1200" b="1" dirty="0" smtClean="0">
                <a:solidFill>
                  <a:srgbClr val="FF0000"/>
                </a:solidFill>
              </a:rPr>
              <a:t>(2</a:t>
            </a:r>
            <a:r>
              <a:rPr lang="sk-SK" sz="1200" b="1" dirty="0" smtClean="0">
                <a:solidFill>
                  <a:srgbClr val="FF0000"/>
                </a:solidFill>
              </a:rPr>
              <a:t>)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Большой и маленький отсос – столик ассистента жесткий</a:t>
            </a:r>
            <a:r>
              <a:rPr lang="ru-RU" sz="1200" b="1" dirty="0" smtClean="0">
                <a:solidFill>
                  <a:srgbClr val="FF0000"/>
                </a:solidFill>
              </a:rPr>
              <a:t> (3</a:t>
            </a:r>
            <a:r>
              <a:rPr lang="sk-SK" sz="1200" b="1" dirty="0" smtClean="0">
                <a:solidFill>
                  <a:srgbClr val="FF0000"/>
                </a:solidFill>
              </a:rPr>
              <a:t>)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Плечо со столиком ассистента на</a:t>
            </a:r>
            <a:r>
              <a:rPr lang="sk-SK" sz="1200" b="1" dirty="0" smtClean="0">
                <a:solidFill>
                  <a:srgbClr val="000000"/>
                </a:solidFill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</a:rPr>
              <a:t>3 инструмента </a:t>
            </a:r>
            <a:r>
              <a:rPr lang="ru-RU" sz="1200" b="1" dirty="0" smtClean="0">
                <a:solidFill>
                  <a:srgbClr val="FF0000"/>
                </a:solidFill>
              </a:rPr>
              <a:t>(4</a:t>
            </a:r>
            <a:r>
              <a:rPr lang="sk-SK" sz="1200" b="1" dirty="0" smtClean="0">
                <a:solidFill>
                  <a:srgbClr val="FF0000"/>
                </a:solidFill>
              </a:rPr>
              <a:t>)</a:t>
            </a:r>
            <a:r>
              <a:rPr lang="ru-RU" sz="1200" b="1" dirty="0" smtClean="0">
                <a:solidFill>
                  <a:srgbClr val="000000"/>
                </a:solidFill>
              </a:rPr>
              <a:t>  </a:t>
            </a: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 smtClean="0">
                <a:solidFill>
                  <a:srgbClr val="000000"/>
                </a:solidFill>
              </a:rPr>
              <a:t>СТОЛИК АССИСТЕНТА </a:t>
            </a:r>
            <a:r>
              <a:rPr lang="en-GB" sz="1200" b="1" i="1" u="sng" dirty="0" smtClean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8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Большой </a:t>
            </a:r>
            <a:r>
              <a:rPr lang="ru-RU" sz="1200" b="1" dirty="0">
                <a:solidFill>
                  <a:srgbClr val="000000"/>
                </a:solidFill>
              </a:rPr>
              <a:t>и маленький отсос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Слюноотсос </a:t>
            </a:r>
            <a:r>
              <a:rPr lang="ru-RU" sz="1200" b="1" dirty="0">
                <a:solidFill>
                  <a:srgbClr val="000000"/>
                </a:solidFill>
              </a:rPr>
              <a:t>на месте ассистента 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endParaRPr lang="ru-RU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Шприц </a:t>
            </a:r>
            <a:r>
              <a:rPr lang="en-GB" sz="1200" b="1" dirty="0">
                <a:solidFill>
                  <a:srgbClr val="000000"/>
                </a:solidFill>
              </a:rPr>
              <a:t>MINIMATE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Шприц </a:t>
            </a:r>
            <a:r>
              <a:rPr lang="en-GB" sz="1200" b="1" dirty="0">
                <a:solidFill>
                  <a:srgbClr val="000000"/>
                </a:solidFill>
              </a:rPr>
              <a:t>MINILIGHT       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Полимер. лампа</a:t>
            </a:r>
            <a:r>
              <a:rPr lang="en-GB" sz="1200" b="1" dirty="0">
                <a:solidFill>
                  <a:srgbClr val="000000"/>
                </a:solidFill>
              </a:rPr>
              <a:t> MECTRON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Полимер. лампа</a:t>
            </a:r>
            <a:r>
              <a:rPr lang="en-GB" sz="1200" b="1" dirty="0">
                <a:solidFill>
                  <a:srgbClr val="000000"/>
                </a:solidFill>
              </a:rPr>
              <a:t> ULTRALIGHT        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Камера </a:t>
            </a:r>
            <a:r>
              <a:rPr lang="en-GB" sz="1200" b="1" dirty="0">
                <a:solidFill>
                  <a:srgbClr val="000000"/>
                </a:solidFill>
              </a:rPr>
              <a:t>DP 7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8" name="5-cípa hviezda 17"/>
          <p:cNvSpPr/>
          <p:nvPr/>
        </p:nvSpPr>
        <p:spPr bwMode="auto">
          <a:xfrm>
            <a:off x="827584" y="5877272"/>
            <a:ext cx="144016" cy="122312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2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5-cípa hviezda 18"/>
          <p:cNvSpPr/>
          <p:nvPr/>
        </p:nvSpPr>
        <p:spPr bwMode="auto">
          <a:xfrm>
            <a:off x="6156176" y="2492896"/>
            <a:ext cx="144016" cy="122312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2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5-cípa hviezda 19"/>
          <p:cNvSpPr/>
          <p:nvPr/>
        </p:nvSpPr>
        <p:spPr bwMode="auto">
          <a:xfrm>
            <a:off x="2195736" y="5877272"/>
            <a:ext cx="144016" cy="122312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2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5-cípa hviezda 20"/>
          <p:cNvSpPr/>
          <p:nvPr/>
        </p:nvSpPr>
        <p:spPr bwMode="auto">
          <a:xfrm>
            <a:off x="5796136" y="1844824"/>
            <a:ext cx="144016" cy="122312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2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" name="Picture 3" descr="Claim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2195736" y="188640"/>
            <a:ext cx="4968552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БЛОК </a:t>
            </a:r>
            <a:r>
              <a:rPr lang="ru-RU" sz="2000" b="1" dirty="0" smtClean="0">
                <a:solidFill>
                  <a:srgbClr val="000000"/>
                </a:solidFill>
              </a:rPr>
              <a:t>ПЛЕВАТЕЛЬНИЦЫ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ОСНАЩЕНИЕ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619250" y="360363"/>
            <a:ext cx="527367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Дополнительное </a:t>
            </a:r>
            <a:endParaRPr lang="en-GB" sz="2000" b="1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750" y="1260475"/>
            <a:ext cx="3960813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Ножной выключатель </a:t>
            </a:r>
            <a:r>
              <a:rPr lang="en-GB" sz="1200" b="1" i="1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MARQUARDT,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NOK – </a:t>
            </a:r>
            <a:r>
              <a:rPr lang="ru-RU" sz="1200" b="1" dirty="0">
                <a:solidFill>
                  <a:srgbClr val="000000"/>
                </a:solidFill>
              </a:rPr>
              <a:t>новая электроника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UNO – </a:t>
            </a:r>
            <a:r>
              <a:rPr lang="ru-RU" sz="1200" b="1" dirty="0">
                <a:solidFill>
                  <a:srgbClr val="000000"/>
                </a:solidFill>
              </a:rPr>
              <a:t>новая электроника 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2339975"/>
            <a:ext cx="396081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Столик для инструментов</a:t>
            </a:r>
            <a:r>
              <a:rPr lang="en-GB" sz="1200" b="1" i="1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</a:t>
            </a:r>
            <a:r>
              <a:rPr lang="ru-RU" sz="1200" b="1" dirty="0">
                <a:solidFill>
                  <a:srgbClr val="000000"/>
                </a:solidFill>
              </a:rPr>
              <a:t>прямой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</a:t>
            </a:r>
            <a:r>
              <a:rPr lang="ru-RU" sz="1200" b="1" dirty="0">
                <a:solidFill>
                  <a:srgbClr val="000000"/>
                </a:solidFill>
              </a:rPr>
              <a:t> пониженный 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9750" y="3779838"/>
            <a:ext cx="396081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Светильники </a:t>
            </a:r>
            <a:r>
              <a:rPr lang="en-GB" sz="1200" b="1" i="1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>
                <a:solidFill>
                  <a:srgbClr val="000000"/>
                </a:solidFill>
              </a:rPr>
              <a:t>SÍRIUS </a:t>
            </a:r>
            <a:r>
              <a:rPr lang="ru-RU" sz="1200" b="1" dirty="0">
                <a:solidFill>
                  <a:srgbClr val="000000"/>
                </a:solidFill>
              </a:rPr>
              <a:t> с выкл.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>
                <a:solidFill>
                  <a:srgbClr val="000000"/>
                </a:solidFill>
              </a:rPr>
              <a:t>XENOS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</a:t>
            </a:r>
            <a:r>
              <a:rPr lang="ru-RU" sz="1200" b="1" dirty="0">
                <a:solidFill>
                  <a:srgbClr val="000000"/>
                </a:solidFill>
              </a:rPr>
              <a:t>Светильник с весом до </a:t>
            </a:r>
            <a:r>
              <a:rPr lang="en-GB" sz="1200" b="1" dirty="0">
                <a:solidFill>
                  <a:srgbClr val="000000"/>
                </a:solidFill>
              </a:rPr>
              <a:t>1,2 k</a:t>
            </a:r>
            <a:r>
              <a:rPr lang="ru-RU" sz="1200" b="1" dirty="0">
                <a:solidFill>
                  <a:srgbClr val="000000"/>
                </a:solidFill>
              </a:rPr>
              <a:t>г.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41402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LCD MONITOR NEOVO DR 17 </a:t>
            </a:r>
            <a:r>
              <a:rPr lang="ru-RU" sz="1200" b="1" dirty="0">
                <a:solidFill>
                  <a:srgbClr val="000000"/>
                </a:solidFill>
              </a:rPr>
              <a:t>с </a:t>
            </a:r>
            <a:r>
              <a:rPr lang="ru-RU" sz="1200" b="1" dirty="0" smtClean="0">
                <a:solidFill>
                  <a:srgbClr val="000000"/>
                </a:solidFill>
              </a:rPr>
              <a:t>принадлежностями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539750" y="4679950"/>
            <a:ext cx="3960813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>
                <a:solidFill>
                  <a:srgbClr val="000000"/>
                </a:solidFill>
              </a:rPr>
              <a:t>Кресла</a:t>
            </a:r>
            <a:r>
              <a:rPr lang="en-GB" sz="1200" b="1" i="1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- DE 20</a:t>
            </a:r>
            <a:r>
              <a:rPr lang="ru-RU" sz="1200" b="1">
                <a:solidFill>
                  <a:srgbClr val="000000"/>
                </a:solidFill>
              </a:rPr>
              <a:t> в стандарте </a:t>
            </a:r>
            <a:endParaRPr lang="en-GB" sz="1200" b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- </a:t>
            </a:r>
            <a:r>
              <a:rPr lang="ru-RU" sz="1200" b="1">
                <a:solidFill>
                  <a:srgbClr val="000000"/>
                </a:solidFill>
              </a:rPr>
              <a:t>подключение к </a:t>
            </a:r>
            <a:r>
              <a:rPr lang="en-GB" sz="1200" b="1">
                <a:solidFill>
                  <a:srgbClr val="000000"/>
                </a:solidFill>
              </a:rPr>
              <a:t> DM 20</a:t>
            </a:r>
            <a:r>
              <a:rPr lang="ru-RU" sz="1200" b="1">
                <a:solidFill>
                  <a:srgbClr val="000000"/>
                </a:solidFill>
              </a:rPr>
              <a:t> – опция </a:t>
            </a:r>
            <a:endParaRPr lang="en-GB" sz="1200" b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>
              <a:solidFill>
                <a:srgbClr val="000000"/>
              </a:solidFill>
            </a:endParaRPr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24744"/>
            <a:ext cx="1847850" cy="123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132856"/>
            <a:ext cx="1944687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3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05064"/>
            <a:ext cx="2122487" cy="189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 descr="Clai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Obrázok 1" descr="Dn370_i3.jpg"/>
          <p:cNvPicPr>
            <a:picLocks noChangeAspect="1"/>
          </p:cNvPicPr>
          <p:nvPr/>
        </p:nvPicPr>
        <p:blipFill>
          <a:blip r:embed="rId2" cstate="print"/>
          <a:srcRect l="20863" t="2573" r="18500"/>
          <a:stretch>
            <a:fillRect/>
          </a:stretch>
        </p:blipFill>
        <p:spPr bwMode="auto">
          <a:xfrm>
            <a:off x="611560" y="765175"/>
            <a:ext cx="680561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2627313" y="260350"/>
            <a:ext cx="35909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</a:t>
            </a:r>
            <a:r>
              <a:rPr lang="sk-SK" sz="2000" b="1" dirty="0" smtClean="0">
                <a:solidFill>
                  <a:srgbClr val="000000"/>
                </a:solidFill>
              </a:rPr>
              <a:t>ADEPT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sk-SK" sz="2000" b="1" dirty="0">
                <a:solidFill>
                  <a:srgbClr val="000000"/>
                </a:solidFill>
              </a:rPr>
              <a:t>A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sk-SK" sz="2000" b="1" dirty="0">
                <a:solidFill>
                  <a:srgbClr val="000000"/>
                </a:solidFill>
              </a:rPr>
              <a:t>370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692150"/>
            <a:ext cx="320384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sk-SK" sz="1600" b="1" dirty="0">
                <a:solidFill>
                  <a:schemeClr val="tx2"/>
                </a:solidFill>
                <a:latin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</a:rPr>
            </a:b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СТАЦИОНАРНАЯ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КОТОРАЯ НЕСЕТ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КРЕСЛО	</a:t>
            </a:r>
            <a:r>
              <a:rPr lang="ru-RU" sz="1600" b="1" dirty="0">
                <a:solidFill>
                  <a:schemeClr val="tx2"/>
                </a:solidFill>
                <a:latin typeface="Gill Sans Light"/>
              </a:rPr>
              <a:t>	</a:t>
            </a:r>
            <a:r>
              <a:rPr lang="sk-SK" sz="1600" b="1" dirty="0">
                <a:solidFill>
                  <a:schemeClr val="tx2"/>
                </a:solidFill>
                <a:latin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</a:rPr>
            </a:br>
            <a:endParaRPr lang="sk-SK" sz="1600" b="1" dirty="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156176" y="4149080"/>
            <a:ext cx="2987824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Третье движение кресла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00"/>
                </a:solidFill>
              </a:rPr>
              <a:t>8 – </a:t>
            </a:r>
            <a:r>
              <a:rPr lang="ru-RU" sz="1600" b="1" dirty="0">
                <a:solidFill>
                  <a:srgbClr val="000000"/>
                </a:solidFill>
              </a:rPr>
              <a:t>программ</a:t>
            </a:r>
            <a:r>
              <a:rPr lang="ru-RU" b="1" dirty="0">
                <a:solidFill>
                  <a:srgbClr val="000000"/>
                </a:solidFill>
              </a:rPr>
              <a:t> кресла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7" name="Picture 3" descr="Clai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0475"/>
            <a:ext cx="3240088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9450" y="2519363"/>
            <a:ext cx="5924550" cy="375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55875" y="260350"/>
            <a:ext cx="3960813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Подставки металлические 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90775"/>
            <a:ext cx="7772400" cy="147002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bg1"/>
                </a:solidFill>
                <a:latin typeface="Gill Sans MT" pitchFamily="34" charset="-18"/>
              </a:rPr>
              <a:t>DIPLOMAT CONSUL </a:t>
            </a:r>
            <a:br>
              <a:rPr lang="sk-SK" dirty="0" smtClean="0">
                <a:solidFill>
                  <a:schemeClr val="bg1"/>
                </a:solidFill>
                <a:latin typeface="Gill Sans MT" pitchFamily="34" charset="-18"/>
              </a:rPr>
            </a:br>
            <a:r>
              <a:rPr lang="sk-SK" dirty="0" smtClean="0">
                <a:solidFill>
                  <a:srgbClr val="0099FF"/>
                </a:solidFill>
                <a:latin typeface="Gill Sans MT" pitchFamily="34" charset="-18"/>
              </a:rPr>
              <a:t>DC170 ORTHODONTICS</a:t>
            </a:r>
            <a:endParaRPr lang="sk-SK" dirty="0" smtClean="0">
              <a:latin typeface="Gill Sans MT" pitchFamily="34" charset="-1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627784" y="188640"/>
            <a:ext cx="3983037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DC 170 ORTHODONTICS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863" y="720725"/>
            <a:ext cx="5940425" cy="611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 descr="Cla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339752" y="188640"/>
            <a:ext cx="3888432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БЛОК </a:t>
            </a:r>
            <a:r>
              <a:rPr lang="ru-RU" sz="2000" b="1" dirty="0" smtClean="0">
                <a:solidFill>
                  <a:srgbClr val="000000"/>
                </a:solidFill>
              </a:rPr>
              <a:t>ПЛЕВАТЕЛЬНИЦЫ</a:t>
            </a:r>
            <a:r>
              <a:rPr lang="sk-SK" sz="2000" b="1" dirty="0" smtClean="0">
                <a:solidFill>
                  <a:srgbClr val="000000"/>
                </a:solidFill>
              </a:rPr>
              <a:t>  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99592" y="5661248"/>
            <a:ext cx="257175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Жесткая </a:t>
            </a:r>
            <a:r>
              <a:rPr lang="ru-RU" sz="1200" b="1" dirty="0" smtClean="0">
                <a:solidFill>
                  <a:srgbClr val="000000"/>
                </a:solidFill>
              </a:rPr>
              <a:t>плевательница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3850" r="13834"/>
          <a:stretch>
            <a:fillRect/>
          </a:stretch>
        </p:blipFill>
        <p:spPr bwMode="auto">
          <a:xfrm>
            <a:off x="539552" y="1124744"/>
            <a:ext cx="3816350" cy="441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 l="19232" t="2637" r="14606" b="3439"/>
          <a:stretch>
            <a:fillRect/>
          </a:stretch>
        </p:blipFill>
        <p:spPr bwMode="auto">
          <a:xfrm>
            <a:off x="5004048" y="1268760"/>
            <a:ext cx="3529013" cy="418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292725" y="5589588"/>
            <a:ext cx="3311525" cy="40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4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>
              <a:solidFill>
                <a:srgbClr val="000000"/>
              </a:solidFill>
            </a:endParaRPr>
          </a:p>
          <a:p>
            <a:pPr>
              <a:lnSpc>
                <a:spcPct val="4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Плевательница с поворотом –</a:t>
            </a:r>
            <a:r>
              <a:rPr lang="sk-SK" sz="1200" b="1">
                <a:solidFill>
                  <a:srgbClr val="000000"/>
                </a:solidFill>
              </a:rPr>
              <a:t> </a:t>
            </a:r>
            <a:r>
              <a:rPr lang="ru-RU" sz="1200" b="1">
                <a:solidFill>
                  <a:srgbClr val="000000"/>
                </a:solidFill>
              </a:rPr>
              <a:t>ручным</a:t>
            </a:r>
          </a:p>
          <a:p>
            <a:pPr>
              <a:lnSpc>
                <a:spcPct val="4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>
              <a:solidFill>
                <a:srgbClr val="000000"/>
              </a:solidFill>
            </a:endParaRPr>
          </a:p>
          <a:p>
            <a:pPr>
              <a:lnSpc>
                <a:spcPct val="4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000000"/>
                </a:solidFill>
              </a:rPr>
              <a:t> </a:t>
            </a:r>
            <a:r>
              <a:rPr lang="en-GB" sz="12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2843808" y="476672"/>
            <a:ext cx="2946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DC </a:t>
            </a:r>
            <a:r>
              <a:rPr lang="en-GB" sz="2000" b="1" dirty="0" smtClean="0">
                <a:solidFill>
                  <a:srgbClr val="000000"/>
                </a:solidFill>
              </a:rPr>
              <a:t>170</a:t>
            </a:r>
            <a:r>
              <a:rPr lang="en-GB" b="1" dirty="0" smtClean="0">
                <a:solidFill>
                  <a:srgbClr val="000000"/>
                </a:solidFill>
              </a:rPr>
              <a:t> ORTHODONTICS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9" name="Picture 3" descr="Clai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267744" y="188640"/>
            <a:ext cx="4536504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БЛОК </a:t>
            </a:r>
            <a:r>
              <a:rPr lang="ru-RU" sz="2000" b="1" dirty="0" smtClean="0">
                <a:solidFill>
                  <a:srgbClr val="000000"/>
                </a:solidFill>
              </a:rPr>
              <a:t>ПЛЕВАТЕЛЬНИЦЫ</a:t>
            </a:r>
            <a:endParaRPr lang="sk-SK" sz="20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ОСНАЩЕНИЕ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788024" y="1196753"/>
            <a:ext cx="4355976" cy="36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БЛОК ПЛЕВАТЕЛЬНИЦЫ </a:t>
            </a:r>
            <a:r>
              <a:rPr lang="en-GB" sz="1200" b="1" i="1" u="sng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Жесткая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</a:rPr>
              <a:t>плевательница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Плевательница с поворотом –</a:t>
            </a:r>
            <a:r>
              <a:rPr lang="sk-SK" sz="1200" b="1" dirty="0" smtClean="0">
                <a:solidFill>
                  <a:srgbClr val="000000"/>
                </a:solidFill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</a:rPr>
              <a:t>ручным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Слюноотсос  - держатель слюноотсоса </a:t>
            </a:r>
            <a:endParaRPr lang="en-GB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Система отсоса </a:t>
            </a:r>
            <a:r>
              <a:rPr lang="en-GB" sz="1200" b="1" dirty="0" smtClean="0">
                <a:solidFill>
                  <a:srgbClr val="000000"/>
                </a:solidFill>
              </a:rPr>
              <a:t>CATTANI</a:t>
            </a:r>
            <a:endParaRPr lang="ru-RU" sz="1200" b="1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Система отсоса</a:t>
            </a:r>
            <a:r>
              <a:rPr lang="sk-SK" sz="1200" b="1" dirty="0" smtClean="0">
                <a:solidFill>
                  <a:srgbClr val="000000"/>
                </a:solidFill>
              </a:rPr>
              <a:t> DURR</a:t>
            </a:r>
            <a:r>
              <a:rPr lang="ru-RU" sz="1200" b="1" dirty="0" smtClean="0">
                <a:solidFill>
                  <a:srgbClr val="000000"/>
                </a:solidFill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</a:rPr>
              <a:t>   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Механический сепаратор амальгамы </a:t>
            </a:r>
            <a:r>
              <a:rPr lang="en-GB" sz="1200" b="1" dirty="0">
                <a:solidFill>
                  <a:srgbClr val="000000"/>
                </a:solidFill>
              </a:rPr>
              <a:t> CATTANI   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Система </a:t>
            </a:r>
            <a:r>
              <a:rPr lang="en-GB" sz="1200" b="1" dirty="0">
                <a:solidFill>
                  <a:srgbClr val="000000"/>
                </a:solidFill>
              </a:rPr>
              <a:t>DURR – 1</a:t>
            </a:r>
            <a:r>
              <a:rPr lang="ru-RU" sz="1200" b="1" dirty="0">
                <a:solidFill>
                  <a:srgbClr val="000000"/>
                </a:solidFill>
              </a:rPr>
              <a:t> клапан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Система </a:t>
            </a:r>
            <a:r>
              <a:rPr lang="en-GB" sz="1200" b="1" dirty="0">
                <a:solidFill>
                  <a:srgbClr val="000000"/>
                </a:solidFill>
              </a:rPr>
              <a:t>DURR – 2 </a:t>
            </a:r>
            <a:r>
              <a:rPr lang="ru-RU" sz="1200" b="1" dirty="0">
                <a:solidFill>
                  <a:srgbClr val="000000"/>
                </a:solidFill>
              </a:rPr>
              <a:t>клапана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Нагреватель воды в стакан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Бутылка охлаждающей воды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Миска плевательницы –прозрачная, </a:t>
            </a:r>
            <a:r>
              <a:rPr lang="ru-RU" sz="1200" dirty="0">
                <a:solidFill>
                  <a:srgbClr val="000000"/>
                </a:solidFill>
              </a:rPr>
              <a:t>матовая,    керамическая 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 smtClean="0">
                <a:solidFill>
                  <a:srgbClr val="000000"/>
                </a:solidFill>
              </a:rPr>
              <a:t>ПЛЕЧО </a:t>
            </a:r>
            <a:r>
              <a:rPr lang="ru-RU" sz="1200" b="1" i="1" u="sng" dirty="0">
                <a:solidFill>
                  <a:srgbClr val="000000"/>
                </a:solidFill>
              </a:rPr>
              <a:t>АССИСТЕНТА </a:t>
            </a:r>
            <a:r>
              <a:rPr lang="en-GB" sz="1200" b="1" i="1" u="sng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Пантографическое </a:t>
            </a:r>
            <a:r>
              <a:rPr lang="ru-RU" sz="1200" b="1" dirty="0">
                <a:solidFill>
                  <a:srgbClr val="000000"/>
                </a:solidFill>
              </a:rPr>
              <a:t>плечо </a:t>
            </a:r>
            <a:r>
              <a:rPr lang="ru-RU" sz="1200" b="1" dirty="0" smtClean="0">
                <a:solidFill>
                  <a:srgbClr val="000000"/>
                </a:solidFill>
              </a:rPr>
              <a:t>ассистента с механическим     тормозом</a:t>
            </a:r>
            <a:endParaRPr lang="ru-RU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47864" y="2564904"/>
            <a:ext cx="648072" cy="224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FF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6925" r="3833"/>
          <a:stretch>
            <a:fillRect/>
          </a:stretch>
        </p:blipFill>
        <p:spPr bwMode="auto">
          <a:xfrm>
            <a:off x="179512" y="1484784"/>
            <a:ext cx="4176464" cy="390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7" y="4941168"/>
            <a:ext cx="1151831" cy="864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5-cípa hviezda 13"/>
          <p:cNvSpPr/>
          <p:nvPr/>
        </p:nvSpPr>
        <p:spPr bwMode="auto">
          <a:xfrm>
            <a:off x="4067944" y="4869160"/>
            <a:ext cx="135632" cy="144016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 sz="1000" dirty="0" smtClean="0">
              <a:solidFill>
                <a:srgbClr val="FFFFFF"/>
              </a:solidFill>
            </a:endParaRPr>
          </a:p>
        </p:txBody>
      </p:sp>
      <p:sp>
        <p:nvSpPr>
          <p:cNvPr id="15" name="5-cípa hviezda 14"/>
          <p:cNvSpPr/>
          <p:nvPr/>
        </p:nvSpPr>
        <p:spPr bwMode="auto">
          <a:xfrm>
            <a:off x="6588224" y="2204864"/>
            <a:ext cx="135632" cy="144016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sk-SK" sz="1000" dirty="0" smtClean="0">
              <a:solidFill>
                <a:srgbClr val="FFFFFF"/>
              </a:solidFill>
            </a:endParaRPr>
          </a:p>
        </p:txBody>
      </p:sp>
      <p:pic>
        <p:nvPicPr>
          <p:cNvPr id="16" name="Picture 3" descr="Clai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5327650" cy="332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051720" y="179388"/>
            <a:ext cx="4392488" cy="657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DC </a:t>
            </a:r>
            <a:r>
              <a:rPr lang="en-GB" sz="2000" b="1" dirty="0">
                <a:solidFill>
                  <a:srgbClr val="000000"/>
                </a:solidFill>
              </a:rPr>
              <a:t>170 </a:t>
            </a:r>
            <a:r>
              <a:rPr lang="en-GB" sz="2000" b="1" dirty="0" smtClean="0">
                <a:solidFill>
                  <a:srgbClr val="000000"/>
                </a:solidFill>
              </a:rPr>
              <a:t>ORTHODONTICS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СТОЛИК АССИСТЕНТА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50732" y="1556792"/>
            <a:ext cx="3493268" cy="302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 smtClean="0">
                <a:solidFill>
                  <a:srgbClr val="000000"/>
                </a:solidFill>
              </a:rPr>
              <a:t>СТОЛИК </a:t>
            </a:r>
            <a:r>
              <a:rPr lang="ru-RU" sz="1200" b="1" i="1" u="sng" dirty="0">
                <a:solidFill>
                  <a:srgbClr val="000000"/>
                </a:solidFill>
              </a:rPr>
              <a:t>АССИСТЕНТА </a:t>
            </a:r>
            <a:r>
              <a:rPr lang="en-GB" sz="1200" b="1" i="1" u="sng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b="1" i="1" u="sng" dirty="0" smtClean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Макс</a:t>
            </a:r>
            <a:r>
              <a:rPr lang="sk-SK" sz="1200" b="1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. </a:t>
            </a:r>
            <a:r>
              <a:rPr lang="ru-RU" sz="1200" b="1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2</a:t>
            </a:r>
            <a:r>
              <a:rPr lang="sk-SK" sz="1200" b="1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Gill Sans Light"/>
                <a:ea typeface="Gill Sans Light"/>
                <a:cs typeface="Gill Sans Light"/>
              </a:rPr>
              <a:t>ротационные инструмента</a:t>
            </a:r>
            <a:endParaRPr lang="en-GB" sz="1200" b="1" i="1" u="sng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Турбинки с подсветкой</a:t>
            </a:r>
            <a:r>
              <a:rPr lang="en-GB" sz="1200" b="1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Микродвигатель </a:t>
            </a:r>
            <a:r>
              <a:rPr lang="en-GB" sz="1200" b="1" dirty="0" smtClean="0">
                <a:solidFill>
                  <a:srgbClr val="000000"/>
                </a:solidFill>
              </a:rPr>
              <a:t>MC2 </a:t>
            </a:r>
            <a:r>
              <a:rPr lang="ru-RU" sz="1200" b="1" dirty="0" smtClean="0">
                <a:solidFill>
                  <a:srgbClr val="000000"/>
                </a:solidFill>
              </a:rPr>
              <a:t>и</a:t>
            </a:r>
            <a:r>
              <a:rPr lang="en-GB" sz="1200" b="1" dirty="0" smtClean="0">
                <a:solidFill>
                  <a:srgbClr val="000000"/>
                </a:solidFill>
              </a:rPr>
              <a:t> ISOLITE 300   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Микродвигатель </a:t>
            </a:r>
            <a:r>
              <a:rPr lang="en-GB" sz="1200" b="1" dirty="0" smtClean="0">
                <a:solidFill>
                  <a:srgbClr val="000000"/>
                </a:solidFill>
              </a:rPr>
              <a:t>MC3 </a:t>
            </a:r>
            <a:r>
              <a:rPr lang="ru-RU" sz="1200" b="1" dirty="0" smtClean="0">
                <a:solidFill>
                  <a:srgbClr val="000000"/>
                </a:solidFill>
              </a:rPr>
              <a:t>и турбины /</a:t>
            </a:r>
            <a:r>
              <a:rPr lang="sk-SK" sz="1200" b="1" dirty="0" smtClean="0">
                <a:solidFill>
                  <a:srgbClr val="000000"/>
                </a:solidFill>
              </a:rPr>
              <a:t>4VLM/</a:t>
            </a:r>
            <a:r>
              <a:rPr lang="en-GB" sz="1200" b="1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УУЗК</a:t>
            </a:r>
            <a:r>
              <a:rPr lang="en-GB" sz="1200" b="1" dirty="0" smtClean="0">
                <a:solidFill>
                  <a:srgbClr val="000000"/>
                </a:solidFill>
              </a:rPr>
              <a:t> AMDENT Bi 11f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УУЗК</a:t>
            </a:r>
            <a:r>
              <a:rPr lang="en-GB" sz="1200" b="1" dirty="0" smtClean="0">
                <a:solidFill>
                  <a:srgbClr val="000000"/>
                </a:solidFill>
              </a:rPr>
              <a:t> SATELEC SUPRASSON SP 4055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Большой </a:t>
            </a:r>
            <a:r>
              <a:rPr lang="ru-RU" sz="1200" b="1" dirty="0">
                <a:solidFill>
                  <a:srgbClr val="000000"/>
                </a:solidFill>
              </a:rPr>
              <a:t>и маленький отсос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Слюноотсос на месте ассистента 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endParaRPr lang="ru-RU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Шприц </a:t>
            </a:r>
            <a:r>
              <a:rPr lang="en-GB" sz="1200" b="1" dirty="0">
                <a:solidFill>
                  <a:srgbClr val="000000"/>
                </a:solidFill>
              </a:rPr>
              <a:t>MINIMATE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Шприц </a:t>
            </a:r>
            <a:r>
              <a:rPr lang="en-GB" sz="1200" b="1" dirty="0">
                <a:solidFill>
                  <a:srgbClr val="000000"/>
                </a:solidFill>
              </a:rPr>
              <a:t>MINILIGHT       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Полимер. лампа</a:t>
            </a:r>
            <a:r>
              <a:rPr lang="en-GB" sz="1200" b="1" dirty="0">
                <a:solidFill>
                  <a:srgbClr val="000000"/>
                </a:solidFill>
              </a:rPr>
              <a:t> MECTRON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Полимер. лампа</a:t>
            </a:r>
            <a:r>
              <a:rPr lang="en-GB" sz="1200" b="1" dirty="0">
                <a:solidFill>
                  <a:srgbClr val="000000"/>
                </a:solidFill>
              </a:rPr>
              <a:t> ULTRALIGHT         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Камера </a:t>
            </a:r>
            <a:r>
              <a:rPr lang="en-GB" sz="1200" b="1" dirty="0">
                <a:solidFill>
                  <a:srgbClr val="000000"/>
                </a:solidFill>
              </a:rPr>
              <a:t>DP 7</a:t>
            </a: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7" name="Picture 3" descr="Cla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387725" cy="547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225" y="1439863"/>
            <a:ext cx="5040313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941168"/>
            <a:ext cx="1735137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39752" y="332656"/>
            <a:ext cx="468052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Клавиатура</a:t>
            </a:r>
            <a:r>
              <a:rPr lang="sk-SK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со самостоятельными кнопками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 descr="Clai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61048"/>
            <a:ext cx="2519636" cy="135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27783" y="116632"/>
            <a:ext cx="388843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DC 170 ORTHODONTICS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ТРЕЙ СТОЛИК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363" y="1260475"/>
            <a:ext cx="5400675" cy="451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40152" y="3212976"/>
            <a:ext cx="2808312" cy="508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Миска гнутая</a:t>
            </a:r>
            <a:r>
              <a:rPr lang="en-GB" sz="1200" b="1" dirty="0" smtClean="0">
                <a:solidFill>
                  <a:srgbClr val="000000"/>
                </a:solidFill>
              </a:rPr>
              <a:t>1</a:t>
            </a:r>
            <a:r>
              <a:rPr lang="ru-RU" sz="1200" b="1" dirty="0">
                <a:solidFill>
                  <a:srgbClr val="000000"/>
                </a:solidFill>
              </a:rPr>
              <a:t>81 мм</a:t>
            </a:r>
            <a:r>
              <a:rPr lang="en-GB" sz="1200" b="1" dirty="0">
                <a:solidFill>
                  <a:srgbClr val="000000"/>
                </a:solidFill>
              </a:rPr>
              <a:t> x 2</a:t>
            </a:r>
            <a:r>
              <a:rPr lang="ru-RU" sz="1200" b="1" dirty="0">
                <a:solidFill>
                  <a:srgbClr val="000000"/>
                </a:solidFill>
              </a:rPr>
              <a:t>80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</a:rPr>
              <a:t>мм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дополнительное  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9" name="Picture 3" descr="Clai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619250" y="360363"/>
            <a:ext cx="527367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Дополнительное </a:t>
            </a:r>
            <a:endParaRPr lang="en-GB" sz="2000" b="1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9750" y="1260475"/>
            <a:ext cx="3960813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Ножной выключатель </a:t>
            </a:r>
            <a:r>
              <a:rPr lang="en-GB" sz="1200" b="1" i="1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MARQUARDT,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NOK – </a:t>
            </a:r>
            <a:r>
              <a:rPr lang="ru-RU" sz="1200" b="1" dirty="0">
                <a:solidFill>
                  <a:srgbClr val="000000"/>
                </a:solidFill>
              </a:rPr>
              <a:t>новая электроника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UNO – </a:t>
            </a:r>
            <a:r>
              <a:rPr lang="ru-RU" sz="1200" b="1" dirty="0">
                <a:solidFill>
                  <a:srgbClr val="000000"/>
                </a:solidFill>
              </a:rPr>
              <a:t>новая электроника 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2339975"/>
            <a:ext cx="396081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>
                <a:solidFill>
                  <a:srgbClr val="000000"/>
                </a:solidFill>
              </a:rPr>
              <a:t>Столик для инструментов</a:t>
            </a:r>
            <a:r>
              <a:rPr lang="en-GB" sz="1200" b="1" i="1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- </a:t>
            </a:r>
            <a:r>
              <a:rPr lang="ru-RU" sz="1200" b="1">
                <a:solidFill>
                  <a:srgbClr val="000000"/>
                </a:solidFill>
              </a:rPr>
              <a:t>прямой </a:t>
            </a:r>
            <a:endParaRPr lang="en-GB" sz="1200" b="1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-</a:t>
            </a:r>
            <a:r>
              <a:rPr lang="ru-RU" sz="1200" b="1">
                <a:solidFill>
                  <a:srgbClr val="000000"/>
                </a:solidFill>
              </a:rPr>
              <a:t> пониженный </a:t>
            </a: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9552" y="3356992"/>
            <a:ext cx="3960813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Светильники </a:t>
            </a:r>
            <a:r>
              <a:rPr lang="en-GB" sz="1200" b="1" i="1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>
                <a:solidFill>
                  <a:srgbClr val="000000"/>
                </a:solidFill>
              </a:rPr>
              <a:t>SÍRIUS </a:t>
            </a:r>
            <a:r>
              <a:rPr lang="ru-RU" sz="1200" b="1" dirty="0">
                <a:solidFill>
                  <a:srgbClr val="000000"/>
                </a:solidFill>
              </a:rPr>
              <a:t> с выкл.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>
                <a:solidFill>
                  <a:srgbClr val="000000"/>
                </a:solidFill>
              </a:rPr>
              <a:t>XENOS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</a:t>
            </a:r>
            <a:r>
              <a:rPr lang="ru-RU" sz="1200" b="1" dirty="0">
                <a:solidFill>
                  <a:srgbClr val="000000"/>
                </a:solidFill>
              </a:rPr>
              <a:t>Светильник с весом до </a:t>
            </a:r>
            <a:r>
              <a:rPr lang="en-GB" sz="1200" b="1" dirty="0">
                <a:solidFill>
                  <a:srgbClr val="000000"/>
                </a:solidFill>
              </a:rPr>
              <a:t>1,2 k</a:t>
            </a:r>
            <a:r>
              <a:rPr lang="ru-RU" sz="1200" b="1" dirty="0">
                <a:solidFill>
                  <a:srgbClr val="000000"/>
                </a:solidFill>
              </a:rPr>
              <a:t>г.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9750" y="5516563"/>
            <a:ext cx="414020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LCD MONITOR NEOVO DR 17 </a:t>
            </a:r>
            <a:r>
              <a:rPr lang="ru-RU" sz="1200" b="1" dirty="0">
                <a:solidFill>
                  <a:srgbClr val="000000"/>
                </a:solidFill>
              </a:rPr>
              <a:t>с </a:t>
            </a:r>
            <a:r>
              <a:rPr lang="ru-RU" sz="1200" b="1" dirty="0" smtClean="0">
                <a:solidFill>
                  <a:srgbClr val="000000"/>
                </a:solidFill>
              </a:rPr>
              <a:t>принадлежностями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539552" y="4581128"/>
            <a:ext cx="3960813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u="sng" dirty="0">
                <a:solidFill>
                  <a:srgbClr val="000000"/>
                </a:solidFill>
              </a:rPr>
              <a:t>Кресла</a:t>
            </a:r>
            <a:r>
              <a:rPr lang="en-GB" sz="1200" b="1" i="1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DE 20</a:t>
            </a:r>
            <a:r>
              <a:rPr lang="ru-RU" sz="1200" b="1" dirty="0">
                <a:solidFill>
                  <a:srgbClr val="000000"/>
                </a:solidFill>
              </a:rPr>
              <a:t> в стандарте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- </a:t>
            </a:r>
            <a:r>
              <a:rPr lang="ru-RU" sz="1200" b="1" dirty="0">
                <a:solidFill>
                  <a:srgbClr val="000000"/>
                </a:solidFill>
              </a:rPr>
              <a:t>подключение к </a:t>
            </a:r>
            <a:r>
              <a:rPr lang="en-GB" sz="1200" b="1" dirty="0">
                <a:solidFill>
                  <a:srgbClr val="000000"/>
                </a:solidFill>
              </a:rPr>
              <a:t> DM 20</a:t>
            </a:r>
            <a:r>
              <a:rPr lang="ru-RU" sz="1200" b="1" dirty="0">
                <a:solidFill>
                  <a:srgbClr val="000000"/>
                </a:solidFill>
              </a:rPr>
              <a:t> – опция </a:t>
            </a: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dirty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 i="1" u="sng" dirty="0">
              <a:solidFill>
                <a:srgbClr val="000000"/>
              </a:solidFill>
            </a:endParaRPr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1847850" cy="123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060848"/>
            <a:ext cx="1944687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3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789040"/>
            <a:ext cx="2122487" cy="189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 descr="Claim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470400" cy="283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3960813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555875" y="260350"/>
            <a:ext cx="3960813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0000"/>
                </a:solidFill>
              </a:rPr>
              <a:t>Подставки металлические </a:t>
            </a:r>
            <a:r>
              <a:rPr lang="en-GB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7584" y="5013176"/>
            <a:ext cx="2928937" cy="557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DC, DL-DE20 – </a:t>
            </a:r>
            <a:r>
              <a:rPr lang="ru-RU" sz="1600" dirty="0">
                <a:solidFill>
                  <a:srgbClr val="000000"/>
                </a:solidFill>
              </a:rPr>
              <a:t>навесная ,</a:t>
            </a:r>
            <a:endParaRPr lang="en-GB" sz="1600" dirty="0">
              <a:solidFill>
                <a:srgbClr val="000000"/>
              </a:solidFill>
            </a:endParaRPr>
          </a:p>
          <a:p>
            <a:pPr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энергоблок в кресле 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508104" y="5013176"/>
            <a:ext cx="2592288" cy="557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DC-DM20 </a:t>
            </a:r>
            <a:r>
              <a:rPr lang="en-GB" sz="1600" dirty="0">
                <a:solidFill>
                  <a:srgbClr val="000000"/>
                </a:solidFill>
              </a:rPr>
              <a:t>- </a:t>
            </a:r>
            <a:r>
              <a:rPr lang="ru-RU" sz="1600" dirty="0">
                <a:solidFill>
                  <a:srgbClr val="000000"/>
                </a:solidFill>
              </a:rPr>
              <a:t>навесная</a:t>
            </a:r>
            <a:r>
              <a:rPr lang="en-GB" sz="1600" dirty="0">
                <a:solidFill>
                  <a:srgbClr val="000000"/>
                </a:solidFill>
              </a:rPr>
              <a:t>,</a:t>
            </a:r>
          </a:p>
          <a:p>
            <a:pPr>
              <a:lnSpc>
                <a:spcPct val="38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энегроблок в кресле 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 descr="Clai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11" descr="DN370_b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778503"/>
            <a:ext cx="6192688" cy="6079497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627784" y="260648"/>
            <a:ext cx="35909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</a:t>
            </a:r>
            <a:r>
              <a:rPr lang="sk-SK" sz="2000" b="1" dirty="0" smtClean="0">
                <a:solidFill>
                  <a:srgbClr val="000000"/>
                </a:solidFill>
              </a:rPr>
              <a:t>ADEPT</a:t>
            </a:r>
            <a:r>
              <a:rPr lang="en-GB" sz="2000" b="1" dirty="0" smtClean="0">
                <a:solidFill>
                  <a:srgbClr val="000000"/>
                </a:solidFill>
              </a:rPr>
              <a:t> D</a:t>
            </a:r>
            <a:r>
              <a:rPr lang="sk-SK" sz="2000" b="1" dirty="0" smtClean="0">
                <a:solidFill>
                  <a:srgbClr val="000000"/>
                </a:solidFill>
              </a:rPr>
              <a:t>A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smtClean="0">
                <a:solidFill>
                  <a:srgbClr val="000000"/>
                </a:solidFill>
              </a:rPr>
              <a:t>380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92150"/>
            <a:ext cx="320384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sk-SK" sz="1600" b="1" dirty="0">
                <a:solidFill>
                  <a:schemeClr val="tx2"/>
                </a:solidFill>
                <a:latin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</a:rPr>
            </a:b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СТАЦИОНАРНАЯ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КОТОРАЯ НЕСЕТ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КРЕСЛО	</a:t>
            </a:r>
            <a:r>
              <a:rPr lang="ru-RU" sz="1600" b="1" dirty="0">
                <a:solidFill>
                  <a:schemeClr val="tx2"/>
                </a:solidFill>
                <a:latin typeface="Gill Sans Light"/>
              </a:rPr>
              <a:t>	</a:t>
            </a:r>
            <a:r>
              <a:rPr lang="sk-SK" sz="1600" b="1" dirty="0">
                <a:solidFill>
                  <a:schemeClr val="tx2"/>
                </a:solidFill>
                <a:latin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</a:rPr>
            </a:br>
            <a:endParaRPr lang="sk-SK" sz="1600" b="1" dirty="0">
              <a:solidFill>
                <a:schemeClr val="tx2"/>
              </a:solidFill>
              <a:latin typeface="Gill Sans Light"/>
            </a:endParaRPr>
          </a:p>
        </p:txBody>
      </p:sp>
      <p:pic>
        <p:nvPicPr>
          <p:cNvPr id="9" name="Picture 3" descr="Clai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20938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СПАСИБО ЗА ВАШЕ</a:t>
            </a:r>
            <a:r>
              <a:rPr lang="sk-SK" sz="4000" smtClean="0">
                <a:solidFill>
                  <a:schemeClr val="bg1"/>
                </a:solidFill>
                <a:latin typeface="Gill Sans MT" pitchFamily="34" charset="-18"/>
              </a:rPr>
              <a:t/>
            </a:r>
            <a:br>
              <a:rPr lang="sk-SK" sz="4000" smtClean="0">
                <a:solidFill>
                  <a:schemeClr val="bg1"/>
                </a:solidFill>
                <a:latin typeface="Gill Sans MT" pitchFamily="34" charset="-18"/>
              </a:rPr>
            </a:br>
            <a:r>
              <a:rPr lang="ru-RU" sz="4000" smtClean="0">
                <a:solidFill>
                  <a:srgbClr val="0099FF"/>
                </a:solidFill>
              </a:rPr>
              <a:t>ВНИМАНИЕ!</a:t>
            </a:r>
            <a:r>
              <a:rPr lang="sk-SK" sz="2000" smtClean="0">
                <a:solidFill>
                  <a:schemeClr val="bg1"/>
                </a:solidFill>
                <a:latin typeface="Gill Sans MT" pitchFamily="34" charset="-18"/>
              </a:rPr>
              <a:t/>
            </a:r>
            <a:br>
              <a:rPr lang="sk-SK" sz="2000" smtClean="0">
                <a:solidFill>
                  <a:schemeClr val="bg1"/>
                </a:solidFill>
                <a:latin typeface="Gill Sans MT" pitchFamily="34" charset="-18"/>
              </a:rPr>
            </a:br>
            <a:endParaRPr lang="sk-SK" sz="2000" smtClean="0">
              <a:solidFill>
                <a:schemeClr val="bg1"/>
              </a:solidFill>
              <a:latin typeface="Gill Sans Light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lai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7" name="Picture 6" descr="image01"/>
          <p:cNvPicPr>
            <a:picLocks noChangeAspect="1" noChangeArrowheads="1"/>
          </p:cNvPicPr>
          <p:nvPr/>
        </p:nvPicPr>
        <p:blipFill>
          <a:blip r:embed="rId4" cstate="print"/>
          <a:srcRect t="9441" r="2180" b="5600"/>
          <a:stretch>
            <a:fillRect/>
          </a:stretch>
        </p:blipFill>
        <p:spPr bwMode="auto">
          <a:xfrm>
            <a:off x="0" y="692696"/>
            <a:ext cx="406717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4540250" y="981075"/>
            <a:ext cx="4603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контактный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LCD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дисплей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</a:t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макс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6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инструментов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(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с подсветкой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)</a:t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макс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5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ротационных инструментов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макс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5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коллекторных микромоторов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макс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2 MX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бесколлекторные микромотора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макс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1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скалер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макс</a:t>
            </a:r>
            <a:r>
              <a:rPr lang="sk-SK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. 1 </a:t>
            </a:r>
            <a:r>
              <a:rPr lang="ru-RU" sz="1600" b="1" dirty="0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каутер</a:t>
            </a:r>
            <a:endParaRPr lang="sk-SK" sz="2000" b="1" dirty="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4572000" y="2924944"/>
            <a:ext cx="41767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пистолет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MINIASSISTENT, MINIMATE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пистолет</a:t>
            </a:r>
            <a:r>
              <a:rPr lang="sk-SK" sz="1200" dirty="0"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MINILIGHT 6F, 3F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пистолет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MINIBRIGHT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турбина со шлангом с подсветкой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/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микромотор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MC2 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микромотор</a:t>
            </a:r>
            <a:r>
              <a:rPr lang="sk-SK" sz="1200" dirty="0"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ISOLITE 300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микромотор</a:t>
            </a:r>
            <a:r>
              <a:rPr lang="sk-SK" sz="1200" dirty="0"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MC3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микромотор</a:t>
            </a:r>
            <a:r>
              <a:rPr lang="sk-SK" sz="1200" dirty="0"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MX, MX2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полимеризационная лампа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MECTRON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полимеризационная лампа</a:t>
            </a:r>
            <a:r>
              <a:rPr lang="sk-SK" sz="1200" dirty="0"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ULTRALIGHT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скалер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AMDENT BI 11F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скалер</a:t>
            </a:r>
            <a:r>
              <a:rPr lang="sk-SK" sz="1200" dirty="0"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AMDENT BI 11F LIGHT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скалер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SATELEC SP4055</a:t>
            </a:r>
            <a:b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</a:b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- </a:t>
            </a: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скалер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SATELEC NEWTRON</a:t>
            </a:r>
          </a:p>
          <a:p>
            <a:pPr>
              <a:buClr>
                <a:srgbClr val="000000"/>
              </a:buClr>
              <a:buSzPct val="100000"/>
              <a:buFontTx/>
              <a:buChar char="-"/>
            </a:pP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скалер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EMS FS-286</a:t>
            </a:r>
            <a:endParaRPr lang="ru-RU" sz="1200" b="1" dirty="0">
              <a:solidFill>
                <a:schemeClr val="bg2"/>
              </a:solidFill>
              <a:latin typeface="Gill Sans Light"/>
              <a:ea typeface="Gill Sans Light"/>
              <a:cs typeface="Gill Sans Light"/>
            </a:endParaRPr>
          </a:p>
          <a:p>
            <a:pPr>
              <a:buClr>
                <a:srgbClr val="000000"/>
              </a:buClr>
              <a:buSzPct val="100000"/>
              <a:buFontTx/>
              <a:buChar char="-"/>
            </a:pPr>
            <a:r>
              <a:rPr lang="ru-RU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скалер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200" b="1" dirty="0" err="1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Bien</a:t>
            </a:r>
            <a:r>
              <a:rPr lang="sk-SK" sz="1200" b="1" dirty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200" b="1" dirty="0" err="1" smtClean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Air</a:t>
            </a:r>
            <a:r>
              <a:rPr lang="sk-SK" sz="1200" b="1" dirty="0" smtClean="0">
                <a:solidFill>
                  <a:schemeClr val="bg2"/>
                </a:solidFill>
                <a:latin typeface="Gill Sans Light"/>
                <a:ea typeface="Gill Sans Light"/>
                <a:cs typeface="Gill Sans Light"/>
              </a:rPr>
              <a:t> POWERCARE P2K</a:t>
            </a:r>
            <a:endParaRPr lang="ru-RU" sz="1200" b="1" dirty="0">
              <a:solidFill>
                <a:schemeClr val="tx2"/>
              </a:solidFill>
              <a:latin typeface="Gill Sans Light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ru-RU" sz="1200" b="1" dirty="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339752" y="260648"/>
            <a:ext cx="439248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</a:t>
            </a:r>
            <a:r>
              <a:rPr lang="sk-SK" sz="2000" b="1" dirty="0" smtClean="0">
                <a:solidFill>
                  <a:srgbClr val="000000"/>
                </a:solidFill>
              </a:rPr>
              <a:t>ADEPT</a:t>
            </a:r>
            <a:r>
              <a:rPr lang="en-GB" sz="2000" b="1" dirty="0" smtClean="0">
                <a:solidFill>
                  <a:srgbClr val="000000"/>
                </a:solidFill>
              </a:rPr>
              <a:t> D</a:t>
            </a:r>
            <a:r>
              <a:rPr lang="sk-SK" sz="2000" b="1" dirty="0" smtClean="0">
                <a:solidFill>
                  <a:srgbClr val="000000"/>
                </a:solidFill>
              </a:rPr>
              <a:t>A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smtClean="0">
                <a:solidFill>
                  <a:srgbClr val="000000"/>
                </a:solidFill>
              </a:rPr>
              <a:t>370, DA380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8" name="Obrázok 9" descr="DL_320_detail image_new-00019_upr JPG.jpg"/>
          <p:cNvPicPr>
            <a:picLocks noChangeAspect="1"/>
          </p:cNvPicPr>
          <p:nvPr/>
        </p:nvPicPr>
        <p:blipFill>
          <a:blip r:embed="rId5" cstate="print"/>
          <a:srcRect l="4145" t="8890" r="3573"/>
          <a:stretch>
            <a:fillRect/>
          </a:stretch>
        </p:blipFill>
        <p:spPr>
          <a:xfrm>
            <a:off x="0" y="3573016"/>
            <a:ext cx="4201844" cy="3103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Zástupný symbol obsahu 3" descr="tray_stoliky.jpg"/>
          <p:cNvPicPr>
            <a:picLocks noChangeAspect="1"/>
          </p:cNvPicPr>
          <p:nvPr/>
        </p:nvPicPr>
        <p:blipFill>
          <a:blip r:embed="rId2" cstate="print"/>
          <a:srcRect l="53378" t="17284" r="6233" b="27853"/>
          <a:stretch>
            <a:fillRect/>
          </a:stretch>
        </p:blipFill>
        <p:spPr bwMode="auto">
          <a:xfrm rot="816475">
            <a:off x="817563" y="2460625"/>
            <a:ext cx="31829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Obrázok 1"/>
          <p:cNvPicPr>
            <a:picLocks noChangeAspect="1" noChangeArrowheads="1"/>
          </p:cNvPicPr>
          <p:nvPr/>
        </p:nvPicPr>
        <p:blipFill>
          <a:blip r:embed="rId4" cstate="print"/>
          <a:srcRect l="26019" t="31746" r="27563" b="22221"/>
          <a:stretch>
            <a:fillRect/>
          </a:stretch>
        </p:blipFill>
        <p:spPr bwMode="auto">
          <a:xfrm>
            <a:off x="4787900" y="2997200"/>
            <a:ext cx="4140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07950" y="1844675"/>
            <a:ext cx="43926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b="1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ТРЕЙ СТОЛИК СъЕМНЫЙ, НЕРЖАВЕЮЩАЯ СТАЛЬ</a:t>
            </a:r>
            <a:endParaRPr lang="sk-SK" sz="1600" b="1">
              <a:solidFill>
                <a:schemeClr val="tx2"/>
              </a:solidFill>
              <a:latin typeface="Gill Sans Light"/>
              <a:ea typeface="Gill Sans Light"/>
              <a:cs typeface="Gill Sans Light"/>
            </a:endParaRP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5500688" y="1857375"/>
            <a:ext cx="2857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b="1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ТРЕЙ СТОЛИК, БЕЛЫЙ, ПЛАСТМАССОВЫЙ</a:t>
            </a:r>
            <a:r>
              <a:rPr lang="sk-SK" sz="1600" b="1">
                <a:solidFill>
                  <a:schemeClr val="tx2"/>
                </a:solidFill>
                <a:latin typeface="Gill Sans Light"/>
                <a:ea typeface="Gill Sans Light"/>
                <a:cs typeface="Gill Sans Light"/>
              </a:rPr>
              <a:t> </a:t>
            </a:r>
            <a:r>
              <a:rPr lang="sk-SK" sz="1200" b="1">
                <a:solidFill>
                  <a:schemeClr val="tx2"/>
                </a:solidFill>
                <a:latin typeface="Gill Sans Light"/>
              </a:rPr>
              <a:t/>
            </a:r>
            <a:br>
              <a:rPr lang="sk-SK" sz="1200" b="1">
                <a:solidFill>
                  <a:schemeClr val="tx2"/>
                </a:solidFill>
                <a:latin typeface="Gill Sans Light"/>
              </a:rPr>
            </a:br>
            <a:endParaRPr lang="sk-SK" sz="1200" b="1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339752" y="260648"/>
            <a:ext cx="439248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</a:t>
            </a:r>
            <a:r>
              <a:rPr lang="sk-SK" sz="2000" b="1" dirty="0" smtClean="0">
                <a:solidFill>
                  <a:srgbClr val="000000"/>
                </a:solidFill>
              </a:rPr>
              <a:t>ADEPT</a:t>
            </a:r>
            <a:r>
              <a:rPr lang="en-GB" sz="2000" b="1" dirty="0" smtClean="0">
                <a:solidFill>
                  <a:srgbClr val="000000"/>
                </a:solidFill>
              </a:rPr>
              <a:t> D</a:t>
            </a:r>
            <a:r>
              <a:rPr lang="sk-SK" sz="2000" b="1" dirty="0" smtClean="0">
                <a:solidFill>
                  <a:srgbClr val="000000"/>
                </a:solidFill>
              </a:rPr>
              <a:t>A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smtClean="0">
                <a:solidFill>
                  <a:srgbClr val="000000"/>
                </a:solidFill>
              </a:rPr>
              <a:t>370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8" name="Picture 3" descr="Cla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0" descr="DA370 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008437" cy="3024187"/>
          </a:xfrm>
          <a:prstGeom prst="rect">
            <a:avLst/>
          </a:prstGeom>
          <a:noFill/>
        </p:spPr>
      </p:pic>
      <p:pic>
        <p:nvPicPr>
          <p:cNvPr id="72706" name="Picture 2" descr="logo 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363" y="333375"/>
            <a:ext cx="17287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Clai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 r="9526"/>
          <a:stretch>
            <a:fillRect/>
          </a:stretch>
        </p:blipFill>
        <p:spPr bwMode="auto">
          <a:xfrm>
            <a:off x="395536" y="1628800"/>
            <a:ext cx="1439838" cy="133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13" y="3789363"/>
            <a:ext cx="1695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 descr="DA370 detail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293096"/>
            <a:ext cx="1512168" cy="1512168"/>
          </a:xfrm>
          <a:prstGeom prst="rect">
            <a:avLst/>
          </a:prstGeom>
          <a:noFill/>
        </p:spPr>
      </p:pic>
      <p:pic>
        <p:nvPicPr>
          <p:cNvPr id="72720" name="Picture 16" descr="U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9763" y="5516563"/>
            <a:ext cx="863600" cy="973137"/>
          </a:xfrm>
          <a:prstGeom prst="rect">
            <a:avLst/>
          </a:prstGeom>
          <a:noFill/>
        </p:spPr>
      </p:pic>
      <p:pic>
        <p:nvPicPr>
          <p:cNvPr id="72721" name="Picture 17" descr="NO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5516563"/>
            <a:ext cx="838200" cy="1011237"/>
          </a:xfrm>
          <a:prstGeom prst="rect">
            <a:avLst/>
          </a:prstGeom>
          <a:noFill/>
        </p:spPr>
      </p:pic>
      <p:pic>
        <p:nvPicPr>
          <p:cNvPr id="72722" name="Picture 18" descr="DA370 picture 4"/>
          <p:cNvPicPr>
            <a:picLocks noChangeAspect="1" noChangeArrowheads="1"/>
          </p:cNvPicPr>
          <p:nvPr/>
        </p:nvPicPr>
        <p:blipFill>
          <a:blip r:embed="rId10" cstate="print"/>
          <a:srcRect r="13636" b="8216"/>
          <a:stretch>
            <a:fillRect/>
          </a:stretch>
        </p:blipFill>
        <p:spPr bwMode="auto">
          <a:xfrm>
            <a:off x="7020272" y="2204864"/>
            <a:ext cx="1515958" cy="1440160"/>
          </a:xfrm>
          <a:prstGeom prst="rect">
            <a:avLst/>
          </a:prstGeom>
          <a:noFill/>
        </p:spPr>
      </p:pic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3205163" y="5805488"/>
            <a:ext cx="790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b="1"/>
              <a:t>alebo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7308850" y="3357563"/>
            <a:ext cx="792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1200" b="1"/>
              <a:t>a</a:t>
            </a:r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 flipH="1">
            <a:off x="2341563" y="4868863"/>
            <a:ext cx="15113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3852863" y="4868863"/>
            <a:ext cx="10795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 flipV="1">
            <a:off x="6227763" y="2636838"/>
            <a:ext cx="7937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6227763" y="3789363"/>
            <a:ext cx="6492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 flipH="1" flipV="1">
            <a:off x="2051050" y="2636838"/>
            <a:ext cx="10810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 flipH="1">
            <a:off x="2125663" y="3357563"/>
            <a:ext cx="100647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6588224" y="3861048"/>
            <a:ext cx="2088232" cy="3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Микроскоп</a:t>
            </a:r>
          </a:p>
          <a:p>
            <a:pPr marL="0" marR="0" lvl="0" indent="0" algn="ctr" defTabSz="914400" eaLnBrk="1" fontAlgn="auto" latinLnBrk="0" hangingPunct="1">
              <a:lnSpc>
                <a:spcPts val="12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ZEISS 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OPMI pico/S100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516216" y="1700808"/>
            <a:ext cx="2339752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Рентгеновский аппарат</a:t>
            </a:r>
            <a:r>
              <a:rPr lang="sk-SK" sz="1200" kern="0" dirty="0" smtClean="0">
                <a:solidFill>
                  <a:sysClr val="windowText" lastClr="000000"/>
                </a:solidFill>
              </a:rPr>
              <a:t> </a:t>
            </a:r>
            <a:r>
              <a:rPr kumimoji="0" lang="sk-SK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PLANMECA INTRA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851920" y="5229200"/>
            <a:ext cx="244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Ножной выключатель</a:t>
            </a:r>
            <a:r>
              <a:rPr kumimoji="0" lang="sk-SK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НОК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115616" y="5229200"/>
            <a:ext cx="244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Ножной выключатель УНО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79389" y="3429000"/>
            <a:ext cx="2088356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Двуплечий рукав сестры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83568" y="3068960"/>
            <a:ext cx="792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ysClr val="windowText" lastClr="000000"/>
                </a:solidFill>
              </a:rPr>
              <a:t>или</a:t>
            </a:r>
            <a:endParaRPr kumimoji="0" lang="sk-SK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79512" y="1268760"/>
            <a:ext cx="244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Одноплечий рукав сестры</a:t>
            </a:r>
            <a:endParaRPr kumimoji="0" lang="sk-SK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2339752" y="260648"/>
            <a:ext cx="439248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</a:t>
            </a:r>
            <a:r>
              <a:rPr lang="sk-SK" sz="2000" b="1" dirty="0" smtClean="0">
                <a:solidFill>
                  <a:srgbClr val="000000"/>
                </a:solidFill>
              </a:rPr>
              <a:t>ADEPT</a:t>
            </a:r>
            <a:r>
              <a:rPr lang="en-GB" sz="2000" b="1" dirty="0" smtClean="0">
                <a:solidFill>
                  <a:srgbClr val="000000"/>
                </a:solidFill>
              </a:rPr>
              <a:t> D</a:t>
            </a:r>
            <a:r>
              <a:rPr lang="sk-SK" sz="2000" b="1" dirty="0" smtClean="0">
                <a:solidFill>
                  <a:srgbClr val="000000"/>
                </a:solidFill>
              </a:rPr>
              <a:t>A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smtClean="0">
                <a:solidFill>
                  <a:srgbClr val="000000"/>
                </a:solidFill>
              </a:rPr>
              <a:t>370, DA380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1" name="Picture 7" descr="G8TB5350"/>
          <p:cNvPicPr>
            <a:picLocks noChangeAspect="1" noChangeArrowheads="1"/>
          </p:cNvPicPr>
          <p:nvPr/>
        </p:nvPicPr>
        <p:blipFill>
          <a:blip r:embed="rId3" cstate="print"/>
          <a:srcRect t="5040"/>
          <a:stretch>
            <a:fillRect/>
          </a:stretch>
        </p:blipFill>
        <p:spPr bwMode="auto">
          <a:xfrm>
            <a:off x="4752975" y="1536700"/>
            <a:ext cx="3563938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Foot controller UNO"/>
          <p:cNvPicPr>
            <a:picLocks noChangeAspect="1" noChangeArrowheads="1"/>
          </p:cNvPicPr>
          <p:nvPr/>
        </p:nvPicPr>
        <p:blipFill>
          <a:blip r:embed="rId4" cstate="print"/>
          <a:srcRect l="14552" r="18927"/>
          <a:stretch>
            <a:fillRect/>
          </a:stretch>
        </p:blipFill>
        <p:spPr bwMode="auto">
          <a:xfrm>
            <a:off x="292100" y="1628775"/>
            <a:ext cx="34877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5148064" y="5589240"/>
            <a:ext cx="792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 b="1" dirty="0">
                <a:solidFill>
                  <a:schemeClr val="tx2"/>
                </a:solidFill>
                <a:latin typeface="Gill Sans Light"/>
              </a:rPr>
              <a:t>НОК</a:t>
            </a:r>
            <a:r>
              <a:rPr lang="sk-SK" sz="2000" b="1" dirty="0">
                <a:solidFill>
                  <a:schemeClr val="tx2"/>
                </a:solidFill>
                <a:latin typeface="Gill Sans Light"/>
              </a:rPr>
              <a:t/>
            </a:r>
            <a:br>
              <a:rPr lang="sk-SK" sz="2000" b="1" dirty="0">
                <a:solidFill>
                  <a:schemeClr val="tx2"/>
                </a:solidFill>
                <a:latin typeface="Gill Sans Light"/>
              </a:rPr>
            </a:br>
            <a:endParaRPr lang="sk-SK" sz="2000" b="1" dirty="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547664" y="5589240"/>
            <a:ext cx="792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 b="1" dirty="0">
                <a:solidFill>
                  <a:schemeClr val="tx2"/>
                </a:solidFill>
                <a:latin typeface="Gill Sans Light"/>
              </a:rPr>
              <a:t>УНО</a:t>
            </a:r>
            <a:r>
              <a:rPr lang="sk-SK" sz="2000" b="1" dirty="0">
                <a:solidFill>
                  <a:schemeClr val="tx2"/>
                </a:solidFill>
                <a:latin typeface="Gill Sans Light"/>
              </a:rPr>
              <a:t/>
            </a:r>
            <a:br>
              <a:rPr lang="sk-SK" sz="2000" b="1" dirty="0">
                <a:solidFill>
                  <a:schemeClr val="tx2"/>
                </a:solidFill>
                <a:latin typeface="Gill Sans Light"/>
              </a:rPr>
            </a:br>
            <a:endParaRPr lang="sk-SK" sz="2000" b="1" dirty="0">
              <a:solidFill>
                <a:schemeClr val="tx2"/>
              </a:solidFill>
              <a:latin typeface="Gill Sans Light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124075" y="620713"/>
            <a:ext cx="4464050" cy="5048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34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sk-SK" b="1">
                <a:solidFill>
                  <a:srgbClr val="000000"/>
                </a:solidFill>
                <a:latin typeface="Gill Sans Light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b="1">
                <a:solidFill>
                  <a:srgbClr val="000000"/>
                </a:solidFill>
                <a:latin typeface="Gill Sans Light"/>
                <a:ea typeface="Arial Unicode MS" pitchFamily="34" charset="-128"/>
                <a:cs typeface="Arial Unicode MS" pitchFamily="34" charset="-128"/>
              </a:rPr>
              <a:t>ПЕДАЛИ НОЖНОГО УПРАВЛЕНИЯ</a:t>
            </a:r>
            <a:r>
              <a:rPr lang="sk-SK" b="1">
                <a:solidFill>
                  <a:srgbClr val="000000"/>
                </a:solidFill>
                <a:latin typeface="Gill Sans Ligh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sk-SK" b="1">
                <a:solidFill>
                  <a:srgbClr val="000000"/>
                </a:solidFill>
                <a:latin typeface="Gill Sans Light"/>
                <a:ea typeface="Arial Unicode MS" pitchFamily="34" charset="-128"/>
                <a:cs typeface="Arial Unicode MS" pitchFamily="34" charset="-128"/>
              </a:rPr>
            </a:br>
            <a:r>
              <a:rPr lang="sk-SK" b="1">
                <a:solidFill>
                  <a:srgbClr val="000000"/>
                </a:solidFill>
                <a:latin typeface="Gill Sans Light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339752" y="260648"/>
            <a:ext cx="439248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</a:t>
            </a:r>
            <a:r>
              <a:rPr lang="sk-SK" sz="2000" b="1" dirty="0" smtClean="0">
                <a:solidFill>
                  <a:srgbClr val="000000"/>
                </a:solidFill>
              </a:rPr>
              <a:t>ADEPT</a:t>
            </a:r>
            <a:r>
              <a:rPr lang="en-GB" sz="2000" b="1" dirty="0" smtClean="0">
                <a:solidFill>
                  <a:srgbClr val="000000"/>
                </a:solidFill>
              </a:rPr>
              <a:t> D</a:t>
            </a:r>
            <a:r>
              <a:rPr lang="sk-SK" sz="2000" b="1" dirty="0" smtClean="0">
                <a:solidFill>
                  <a:srgbClr val="000000"/>
                </a:solidFill>
              </a:rPr>
              <a:t>A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smtClean="0">
                <a:solidFill>
                  <a:srgbClr val="000000"/>
                </a:solidFill>
              </a:rPr>
              <a:t>370, DA380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11" name="Picture 3" descr="Cla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63" y="179388"/>
            <a:ext cx="12604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993775"/>
          <a:ext cx="8907463" cy="5711825"/>
        </p:xfrm>
        <a:graphic>
          <a:graphicData uri="http://schemas.openxmlformats.org/presentationml/2006/ole">
            <p:oleObj spid="_x0000_s1027" name="Dokument" r:id="rId4" imgW="8882417" imgH="5701043" progId="Word.Document.12">
              <p:embed/>
            </p:oleObj>
          </a:graphicData>
        </a:graphic>
      </p:graphicFrame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2339752" y="260648"/>
            <a:ext cx="4464496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DIPLOMAT </a:t>
            </a:r>
            <a:r>
              <a:rPr lang="sk-SK" sz="2000" b="1" dirty="0" smtClean="0">
                <a:solidFill>
                  <a:srgbClr val="000000"/>
                </a:solidFill>
              </a:rPr>
              <a:t>ADEPT</a:t>
            </a:r>
            <a:r>
              <a:rPr lang="en-GB" sz="2000" b="1" dirty="0" smtClean="0">
                <a:solidFill>
                  <a:srgbClr val="000000"/>
                </a:solidFill>
              </a:rPr>
              <a:t> D</a:t>
            </a:r>
            <a:r>
              <a:rPr lang="sk-SK" sz="2000" b="1" dirty="0" smtClean="0">
                <a:solidFill>
                  <a:srgbClr val="000000"/>
                </a:solidFill>
              </a:rPr>
              <a:t>A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sk-SK" sz="2000" b="1" dirty="0" smtClean="0">
                <a:solidFill>
                  <a:srgbClr val="000000"/>
                </a:solidFill>
              </a:rPr>
              <a:t>370, DA380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3" descr="Cla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600" y="5994400"/>
            <a:ext cx="2749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dvolený návrh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3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3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3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4" charset="-18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1015</Words>
  <Application>Microsoft Office PowerPoint</Application>
  <PresentationFormat>Prezentácia na obrazovke (4:3)</PresentationFormat>
  <Paragraphs>325</Paragraphs>
  <Slides>40</Slides>
  <Notes>24</Notes>
  <HiddenSlides>0</HiddenSlides>
  <MMClips>0</MMClips>
  <ScaleCrop>false</ScaleCrop>
  <HeadingPairs>
    <vt:vector size="6" baseType="variant">
      <vt:variant>
        <vt:lpstr>Motív</vt:lpstr>
      </vt:variant>
      <vt:variant>
        <vt:i4>8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9" baseType="lpstr">
      <vt:lpstr>Predvolený návrh</vt:lpstr>
      <vt:lpstr>1_Predvolený návrh</vt:lpstr>
      <vt:lpstr>2_Predvolený návrh</vt:lpstr>
      <vt:lpstr>Motív Office</vt:lpstr>
      <vt:lpstr>3_Predvolený návrh</vt:lpstr>
      <vt:lpstr>4_Predvolený návrh</vt:lpstr>
      <vt:lpstr>1_Motív Office</vt:lpstr>
      <vt:lpstr>5_Predvolený návrh</vt:lpstr>
      <vt:lpstr>Dokument</vt:lpstr>
      <vt:lpstr>Snímka 1</vt:lpstr>
      <vt:lpstr>DIPLOMAT ADEPT  DA370, DA380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 Основные информации о плитах к установкам </vt:lpstr>
      <vt:lpstr>Snímka 13</vt:lpstr>
      <vt:lpstr>DIPLOMAT CONSUL  DC180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DIPLOMAT ADEPT  DA110 model 2012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DIPLOMAT CONSUL  DC170 ORTHODONTICS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СПАСИБО ЗА ВАШЕ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Hojstric</cp:lastModifiedBy>
  <cp:revision>82</cp:revision>
  <dcterms:modified xsi:type="dcterms:W3CDTF">2012-01-10T08:17:44Z</dcterms:modified>
</cp:coreProperties>
</file>